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sldIdLst>
    <p:sldId id="256" r:id="rId5"/>
    <p:sldId id="315" r:id="rId6"/>
    <p:sldId id="257" r:id="rId7"/>
    <p:sldId id="268" r:id="rId8"/>
    <p:sldId id="269" r:id="rId9"/>
    <p:sldId id="270" r:id="rId10"/>
    <p:sldId id="271" r:id="rId11"/>
    <p:sldId id="272" r:id="rId12"/>
    <p:sldId id="273" r:id="rId13"/>
    <p:sldId id="313" r:id="rId14"/>
    <p:sldId id="316" r:id="rId15"/>
    <p:sldId id="301" r:id="rId16"/>
    <p:sldId id="274" r:id="rId17"/>
    <p:sldId id="275" r:id="rId18"/>
    <p:sldId id="265" r:id="rId19"/>
    <p:sldId id="293" r:id="rId20"/>
    <p:sldId id="294" r:id="rId21"/>
    <p:sldId id="295" r:id="rId22"/>
    <p:sldId id="291" r:id="rId23"/>
    <p:sldId id="266" r:id="rId24"/>
    <p:sldId id="267" r:id="rId25"/>
    <p:sldId id="276" r:id="rId26"/>
    <p:sldId id="277" r:id="rId27"/>
    <p:sldId id="317" r:id="rId28"/>
    <p:sldId id="292" r:id="rId29"/>
    <p:sldId id="278" r:id="rId30"/>
    <p:sldId id="279" r:id="rId31"/>
    <p:sldId id="281" r:id="rId32"/>
    <p:sldId id="283" r:id="rId33"/>
    <p:sldId id="286" r:id="rId34"/>
    <p:sldId id="284" r:id="rId35"/>
    <p:sldId id="296" r:id="rId36"/>
    <p:sldId id="297" r:id="rId37"/>
    <p:sldId id="298" r:id="rId38"/>
    <p:sldId id="299" r:id="rId39"/>
    <p:sldId id="287" r:id="rId40"/>
    <p:sldId id="288" r:id="rId41"/>
    <p:sldId id="289" r:id="rId42"/>
    <p:sldId id="305" r:id="rId43"/>
    <p:sldId id="307" r:id="rId44"/>
    <p:sldId id="308" r:id="rId45"/>
    <p:sldId id="306" r:id="rId46"/>
    <p:sldId id="318" r:id="rId47"/>
    <p:sldId id="285" r:id="rId48"/>
    <p:sldId id="302" r:id="rId49"/>
    <p:sldId id="309" r:id="rId50"/>
    <p:sldId id="311" r:id="rId51"/>
    <p:sldId id="310" r:id="rId52"/>
    <p:sldId id="312" r:id="rId53"/>
    <p:sldId id="290" r:id="rId54"/>
    <p:sldId id="303" r:id="rId55"/>
    <p:sldId id="31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EB6225"/>
    <a:srgbClr val="FFFFCC"/>
    <a:srgbClr val="5ACA76"/>
    <a:srgbClr val="FBBD5D"/>
    <a:srgbClr val="91908E"/>
    <a:srgbClr val="F26D00"/>
    <a:srgbClr val="009B68"/>
    <a:srgbClr val="630101"/>
    <a:srgbClr val="AB01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7A4B2D-3C78-1F6A-BEE1-78526C314873}" v="693" dt="2022-08-01T17:25:56.853"/>
    <p1510:client id="{D84FDB96-3869-75A4-918E-ED0BAAA8841B}" v="39" dt="2022-08-01T16:13:49.9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9" autoAdjust="0"/>
    <p:restoredTop sz="94660"/>
  </p:normalViewPr>
  <p:slideViewPr>
    <p:cSldViewPr snapToGrid="0">
      <p:cViewPr varScale="1">
        <p:scale>
          <a:sx n="94" d="100"/>
          <a:sy n="94" d="100"/>
        </p:scale>
        <p:origin x="10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4EF4FA-DA1F-4D68-8346-47D19FC798D6}"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97843-09ED-40DF-82A8-1A9ACAB78B44}" type="slidenum">
              <a:rPr lang="en-US" smtClean="0"/>
              <a:t>‹#›</a:t>
            </a:fld>
            <a:endParaRPr lang="en-US"/>
          </a:p>
        </p:txBody>
      </p:sp>
    </p:spTree>
    <p:extLst>
      <p:ext uri="{BB962C8B-B14F-4D97-AF65-F5344CB8AC3E}">
        <p14:creationId xmlns:p14="http://schemas.microsoft.com/office/powerpoint/2010/main" val="8743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4EF4FA-DA1F-4D68-8346-47D19FC798D6}"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97843-09ED-40DF-82A8-1A9ACAB78B44}" type="slidenum">
              <a:rPr lang="en-US" smtClean="0"/>
              <a:t>‹#›</a:t>
            </a:fld>
            <a:endParaRPr lang="en-US"/>
          </a:p>
        </p:txBody>
      </p:sp>
    </p:spTree>
    <p:extLst>
      <p:ext uri="{BB962C8B-B14F-4D97-AF65-F5344CB8AC3E}">
        <p14:creationId xmlns:p14="http://schemas.microsoft.com/office/powerpoint/2010/main" val="2683383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4EF4FA-DA1F-4D68-8346-47D19FC798D6}"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97843-09ED-40DF-82A8-1A9ACAB78B44}" type="slidenum">
              <a:rPr lang="en-US" smtClean="0"/>
              <a:t>‹#›</a:t>
            </a:fld>
            <a:endParaRPr lang="en-US"/>
          </a:p>
        </p:txBody>
      </p:sp>
    </p:spTree>
    <p:extLst>
      <p:ext uri="{BB962C8B-B14F-4D97-AF65-F5344CB8AC3E}">
        <p14:creationId xmlns:p14="http://schemas.microsoft.com/office/powerpoint/2010/main" val="643859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4EF4FA-DA1F-4D68-8346-47D19FC798D6}"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97843-09ED-40DF-82A8-1A9ACAB78B44}" type="slidenum">
              <a:rPr lang="en-US" smtClean="0"/>
              <a:t>‹#›</a:t>
            </a:fld>
            <a:endParaRPr lang="en-US"/>
          </a:p>
        </p:txBody>
      </p:sp>
    </p:spTree>
    <p:extLst>
      <p:ext uri="{BB962C8B-B14F-4D97-AF65-F5344CB8AC3E}">
        <p14:creationId xmlns:p14="http://schemas.microsoft.com/office/powerpoint/2010/main" val="1341255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B4EF4FA-DA1F-4D68-8346-47D19FC798D6}"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97843-09ED-40DF-82A8-1A9ACAB78B44}" type="slidenum">
              <a:rPr lang="en-US" smtClean="0"/>
              <a:t>‹#›</a:t>
            </a:fld>
            <a:endParaRPr lang="en-US"/>
          </a:p>
        </p:txBody>
      </p:sp>
    </p:spTree>
    <p:extLst>
      <p:ext uri="{BB962C8B-B14F-4D97-AF65-F5344CB8AC3E}">
        <p14:creationId xmlns:p14="http://schemas.microsoft.com/office/powerpoint/2010/main" val="2401375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4EF4FA-DA1F-4D68-8346-47D19FC798D6}"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197843-09ED-40DF-82A8-1A9ACAB78B44}" type="slidenum">
              <a:rPr lang="en-US" smtClean="0"/>
              <a:t>‹#›</a:t>
            </a:fld>
            <a:endParaRPr lang="en-US"/>
          </a:p>
        </p:txBody>
      </p:sp>
    </p:spTree>
    <p:extLst>
      <p:ext uri="{BB962C8B-B14F-4D97-AF65-F5344CB8AC3E}">
        <p14:creationId xmlns:p14="http://schemas.microsoft.com/office/powerpoint/2010/main" val="3675430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4EF4FA-DA1F-4D68-8346-47D19FC798D6}"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197843-09ED-40DF-82A8-1A9ACAB78B44}" type="slidenum">
              <a:rPr lang="en-US" smtClean="0"/>
              <a:t>‹#›</a:t>
            </a:fld>
            <a:endParaRPr lang="en-US"/>
          </a:p>
        </p:txBody>
      </p:sp>
    </p:spTree>
    <p:extLst>
      <p:ext uri="{BB962C8B-B14F-4D97-AF65-F5344CB8AC3E}">
        <p14:creationId xmlns:p14="http://schemas.microsoft.com/office/powerpoint/2010/main" val="3810445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4EF4FA-DA1F-4D68-8346-47D19FC798D6}"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197843-09ED-40DF-82A8-1A9ACAB78B44}" type="slidenum">
              <a:rPr lang="en-US" smtClean="0"/>
              <a:t>‹#›</a:t>
            </a:fld>
            <a:endParaRPr lang="en-US"/>
          </a:p>
        </p:txBody>
      </p:sp>
    </p:spTree>
    <p:extLst>
      <p:ext uri="{BB962C8B-B14F-4D97-AF65-F5344CB8AC3E}">
        <p14:creationId xmlns:p14="http://schemas.microsoft.com/office/powerpoint/2010/main" val="393142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4EF4FA-DA1F-4D68-8346-47D19FC798D6}"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197843-09ED-40DF-82A8-1A9ACAB78B44}" type="slidenum">
              <a:rPr lang="en-US" smtClean="0"/>
              <a:t>‹#›</a:t>
            </a:fld>
            <a:endParaRPr lang="en-US"/>
          </a:p>
        </p:txBody>
      </p:sp>
    </p:spTree>
    <p:extLst>
      <p:ext uri="{BB962C8B-B14F-4D97-AF65-F5344CB8AC3E}">
        <p14:creationId xmlns:p14="http://schemas.microsoft.com/office/powerpoint/2010/main" val="2323613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4EF4FA-DA1F-4D68-8346-47D19FC798D6}"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197843-09ED-40DF-82A8-1A9ACAB78B44}" type="slidenum">
              <a:rPr lang="en-US" smtClean="0"/>
              <a:t>‹#›</a:t>
            </a:fld>
            <a:endParaRPr lang="en-US"/>
          </a:p>
        </p:txBody>
      </p:sp>
    </p:spTree>
    <p:extLst>
      <p:ext uri="{BB962C8B-B14F-4D97-AF65-F5344CB8AC3E}">
        <p14:creationId xmlns:p14="http://schemas.microsoft.com/office/powerpoint/2010/main" val="464380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B4EF4FA-DA1F-4D68-8346-47D19FC798D6}"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197843-09ED-40DF-82A8-1A9ACAB78B44}" type="slidenum">
              <a:rPr lang="en-US" smtClean="0"/>
              <a:t>‹#›</a:t>
            </a:fld>
            <a:endParaRPr lang="en-US"/>
          </a:p>
        </p:txBody>
      </p:sp>
    </p:spTree>
    <p:extLst>
      <p:ext uri="{BB962C8B-B14F-4D97-AF65-F5344CB8AC3E}">
        <p14:creationId xmlns:p14="http://schemas.microsoft.com/office/powerpoint/2010/main" val="1207787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EF4FA-DA1F-4D68-8346-47D19FC798D6}" type="datetimeFigureOut">
              <a:rPr lang="en-US" smtClean="0"/>
              <a:t>10/22/2024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197843-09ED-40DF-82A8-1A9ACAB78B44}" type="slidenum">
              <a:rPr lang="en-US" smtClean="0"/>
              <a:t>‹#›</a:t>
            </a:fld>
            <a:endParaRPr lang="en-US"/>
          </a:p>
        </p:txBody>
      </p:sp>
    </p:spTree>
    <p:extLst>
      <p:ext uri="{BB962C8B-B14F-4D97-AF65-F5344CB8AC3E}">
        <p14:creationId xmlns:p14="http://schemas.microsoft.com/office/powerpoint/2010/main" val="341116385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4.png"/><Relationship Id="rId7" Type="http://schemas.openxmlformats.org/officeDocument/2006/relationships/image" Target="../media/image16.png"/><Relationship Id="rId12"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17.png"/><Relationship Id="rId5" Type="http://schemas.openxmlformats.org/officeDocument/2006/relationships/image" Target="../media/image15.png"/><Relationship Id="rId10" Type="http://schemas.microsoft.com/office/2007/relationships/hdphoto" Target="../media/hdphoto6.wdp"/><Relationship Id="rId4" Type="http://schemas.microsoft.com/office/2007/relationships/hdphoto" Target="../media/hdphoto7.wdp"/><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microsoft.com/office/2007/relationships/hdphoto" Target="../media/hdphoto11.wdp"/><Relationship Id="rId7" Type="http://schemas.microsoft.com/office/2007/relationships/hdphoto" Target="../media/hdphoto12.wdp"/><Relationship Id="rId12"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9.png"/><Relationship Id="rId11" Type="http://schemas.microsoft.com/office/2007/relationships/hdphoto" Target="../media/hdphoto14.wdp"/><Relationship Id="rId5" Type="http://schemas.microsoft.com/office/2007/relationships/hdphoto" Target="../media/hdphoto2.wdp"/><Relationship Id="rId10" Type="http://schemas.openxmlformats.org/officeDocument/2006/relationships/image" Target="../media/image21.png"/><Relationship Id="rId4" Type="http://schemas.openxmlformats.org/officeDocument/2006/relationships/image" Target="../media/image8.png"/><Relationship Id="rId9" Type="http://schemas.microsoft.com/office/2007/relationships/hdphoto" Target="../media/hdphoto13.wdp"/><Relationship Id="rId14" Type="http://schemas.microsoft.com/office/2007/relationships/hdphoto" Target="../media/hdphoto15.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6.wdp"/><Relationship Id="rId7" Type="http://schemas.microsoft.com/office/2007/relationships/hdphoto" Target="../media/hdphoto18.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7.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25.wdp"/><Relationship Id="rId3" Type="http://schemas.microsoft.com/office/2007/relationships/hdphoto" Target="../media/hdphoto20.wdp"/><Relationship Id="rId7" Type="http://schemas.microsoft.com/office/2007/relationships/hdphoto" Target="../media/hdphoto22.wdp"/><Relationship Id="rId12"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11" Type="http://schemas.microsoft.com/office/2007/relationships/hdphoto" Target="../media/hdphoto24.wdp"/><Relationship Id="rId5" Type="http://schemas.microsoft.com/office/2007/relationships/hdphoto" Target="../media/hdphoto21.wdp"/><Relationship Id="rId10" Type="http://schemas.openxmlformats.org/officeDocument/2006/relationships/image" Target="../media/image34.png"/><Relationship Id="rId4" Type="http://schemas.openxmlformats.org/officeDocument/2006/relationships/image" Target="../media/image31.png"/><Relationship Id="rId9" Type="http://schemas.microsoft.com/office/2007/relationships/hdphoto" Target="../media/hdphoto23.wdp"/></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26.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27.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4.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2.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13" Type="http://schemas.microsoft.com/office/2007/relationships/hdphoto" Target="../media/hdphoto34.wdp"/><Relationship Id="rId3" Type="http://schemas.microsoft.com/office/2007/relationships/hdphoto" Target="../media/hdphoto29.wdp"/><Relationship Id="rId7" Type="http://schemas.microsoft.com/office/2007/relationships/hdphoto" Target="../media/hdphoto31.wdp"/><Relationship Id="rId12"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2.png"/><Relationship Id="rId11" Type="http://schemas.microsoft.com/office/2007/relationships/hdphoto" Target="../media/hdphoto33.wdp"/><Relationship Id="rId5" Type="http://schemas.microsoft.com/office/2007/relationships/hdphoto" Target="../media/hdphoto30.wdp"/><Relationship Id="rId10" Type="http://schemas.openxmlformats.org/officeDocument/2006/relationships/image" Target="../media/image64.png"/><Relationship Id="rId4" Type="http://schemas.openxmlformats.org/officeDocument/2006/relationships/image" Target="../media/image61.png"/><Relationship Id="rId9" Type="http://schemas.microsoft.com/office/2007/relationships/hdphoto" Target="../media/hdphoto32.wdp"/><Relationship Id="rId1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8" Type="http://schemas.microsoft.com/office/2007/relationships/hdphoto" Target="../media/hdphoto31.wdp"/><Relationship Id="rId3" Type="http://schemas.openxmlformats.org/officeDocument/2006/relationships/image" Target="../media/image68.png"/><Relationship Id="rId7" Type="http://schemas.openxmlformats.org/officeDocument/2006/relationships/image" Target="../media/image62.png"/><Relationship Id="rId12" Type="http://schemas.microsoft.com/office/2007/relationships/hdphoto" Target="../media/hdphoto29.wdp"/><Relationship Id="rId2" Type="http://schemas.openxmlformats.org/officeDocument/2006/relationships/image" Target="../media/image67.png"/><Relationship Id="rId1" Type="http://schemas.openxmlformats.org/officeDocument/2006/relationships/slideLayout" Target="../slideLayouts/slideLayout2.xml"/><Relationship Id="rId6" Type="http://schemas.microsoft.com/office/2007/relationships/hdphoto" Target="../media/hdphoto36.wdp"/><Relationship Id="rId11"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58.png"/><Relationship Id="rId4" Type="http://schemas.microsoft.com/office/2007/relationships/hdphoto" Target="../media/hdphoto35.wdp"/><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microsoft.com/office/2007/relationships/hdphoto" Target="../media/hdphoto35.wdp"/><Relationship Id="rId13" Type="http://schemas.openxmlformats.org/officeDocument/2006/relationships/image" Target="../media/image71.png"/><Relationship Id="rId3" Type="http://schemas.openxmlformats.org/officeDocument/2006/relationships/image" Target="../media/image58.png"/><Relationship Id="rId7" Type="http://schemas.openxmlformats.org/officeDocument/2006/relationships/image" Target="../media/image68.png"/><Relationship Id="rId12" Type="http://schemas.microsoft.com/office/2007/relationships/hdphoto" Target="../media/hdphoto31.wdp"/><Relationship Id="rId2" Type="http://schemas.openxmlformats.org/officeDocument/2006/relationships/image" Target="../media/image67.png"/><Relationship Id="rId16" Type="http://schemas.microsoft.com/office/2007/relationships/hdphoto" Target="../media/hdphoto38.wdp"/><Relationship Id="rId1" Type="http://schemas.openxmlformats.org/officeDocument/2006/relationships/slideLayout" Target="../slideLayouts/slideLayout2.xml"/><Relationship Id="rId6" Type="http://schemas.microsoft.com/office/2007/relationships/hdphoto" Target="../media/hdphoto29.wdp"/><Relationship Id="rId11" Type="http://schemas.openxmlformats.org/officeDocument/2006/relationships/image" Target="../media/image62.png"/><Relationship Id="rId5" Type="http://schemas.openxmlformats.org/officeDocument/2006/relationships/image" Target="../media/image70.png"/><Relationship Id="rId15" Type="http://schemas.openxmlformats.org/officeDocument/2006/relationships/image" Target="../media/image72.png"/><Relationship Id="rId10" Type="http://schemas.microsoft.com/office/2007/relationships/hdphoto" Target="../media/hdphoto36.wdp"/><Relationship Id="rId4" Type="http://schemas.openxmlformats.org/officeDocument/2006/relationships/image" Target="../media/image57.png"/><Relationship Id="rId9" Type="http://schemas.openxmlformats.org/officeDocument/2006/relationships/image" Target="../media/image69.png"/><Relationship Id="rId14" Type="http://schemas.microsoft.com/office/2007/relationships/hdphoto" Target="../media/hdphoto37.wdp"/></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39.wdp"/><Relationship Id="rId7" Type="http://schemas.microsoft.com/office/2007/relationships/hdphoto" Target="../media/hdphoto40.wdp"/><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5.png"/><Relationship Id="rId5" Type="http://schemas.microsoft.com/office/2007/relationships/hdphoto" Target="../media/hdphoto4.wdp"/><Relationship Id="rId4" Type="http://schemas.openxmlformats.org/officeDocument/2006/relationships/image" Target="../media/image10.png"/><Relationship Id="rId9" Type="http://schemas.microsoft.com/office/2007/relationships/hdphoto" Target="../media/hdphoto41.wdp"/></Relationships>
</file>

<file path=ppt/slides/_rels/slide38.xml.rels><?xml version="1.0" encoding="UTF-8" standalone="yes"?>
<Relationships xmlns="http://schemas.openxmlformats.org/package/2006/relationships"><Relationship Id="rId8" Type="http://schemas.microsoft.com/office/2007/relationships/hdphoto" Target="../media/hdphoto44.wdp"/><Relationship Id="rId3" Type="http://schemas.microsoft.com/office/2007/relationships/hdphoto" Target="../media/hdphoto42.wdp"/><Relationship Id="rId7"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79.png"/><Relationship Id="rId5" Type="http://schemas.microsoft.com/office/2007/relationships/hdphoto" Target="../media/hdphoto43.wdp"/><Relationship Id="rId4" Type="http://schemas.openxmlformats.org/officeDocument/2006/relationships/image" Target="../media/image78.png"/><Relationship Id="rId9"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microsoft.com/office/2007/relationships/hdphoto" Target="../media/hdphoto45.wdp"/><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hdphoto" Target="../media/hdphoto46.wdp"/><Relationship Id="rId3" Type="http://schemas.openxmlformats.org/officeDocument/2006/relationships/slideLayout" Target="../slideLayouts/slideLayout2.xml"/><Relationship Id="rId7" Type="http://schemas.openxmlformats.org/officeDocument/2006/relationships/image" Target="../media/image8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9.png"/><Relationship Id="rId5" Type="http://schemas.openxmlformats.org/officeDocument/2006/relationships/image" Target="../media/image88.png"/><Relationship Id="rId10" Type="http://schemas.microsoft.com/office/2007/relationships/hdphoto" Target="../media/hdphoto47.wdp"/><Relationship Id="rId4" Type="http://schemas.openxmlformats.org/officeDocument/2006/relationships/image" Target="../media/image87.png"/><Relationship Id="rId9"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3.png"/></Relationships>
</file>

<file path=ppt/slides/_rels/slide52.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hyperlink" Target="mailto:Selina.Gordian@lausd.net" TargetMode="External"/><Relationship Id="rId1" Type="http://schemas.openxmlformats.org/officeDocument/2006/relationships/slideLayout" Target="../slideLayouts/slideLayout2.xml"/><Relationship Id="rId4" Type="http://schemas.openxmlformats.org/officeDocument/2006/relationships/image" Target="../media/image105.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1884" y="1622237"/>
            <a:ext cx="3510914" cy="1219199"/>
          </a:xfrm>
        </p:spPr>
        <p:txBody>
          <a:bodyPr>
            <a:noAutofit/>
          </a:bodyPr>
          <a:lstStyle/>
          <a:p>
            <a:pPr algn="r"/>
            <a:r>
              <a:rPr lang="en-US" sz="7200" b="1" dirty="0">
                <a:solidFill>
                  <a:schemeClr val="bg1"/>
                </a:solidFill>
                <a:latin typeface="Microsoft JhengHei UI" panose="020B0604030504040204" pitchFamily="34" charset="-120"/>
                <a:ea typeface="Microsoft JhengHei UI" panose="020B0604030504040204" pitchFamily="34" charset="-120"/>
                <a:cs typeface="Arial" panose="020B0604020202020204" pitchFamily="34" charset="0"/>
              </a:rPr>
              <a:t>Scratch</a:t>
            </a:r>
          </a:p>
        </p:txBody>
      </p:sp>
      <p:sp>
        <p:nvSpPr>
          <p:cNvPr id="8" name="Title 1"/>
          <p:cNvSpPr txBox="1">
            <a:spLocks/>
          </p:cNvSpPr>
          <p:nvPr/>
        </p:nvSpPr>
        <p:spPr>
          <a:xfrm>
            <a:off x="5685846" y="1721308"/>
            <a:ext cx="4852851" cy="11201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7200" b="1" dirty="0">
                <a:solidFill>
                  <a:schemeClr val="bg1"/>
                </a:solidFill>
                <a:latin typeface="Microsoft JhengHei UI" panose="020B0604030504040204" pitchFamily="34" charset="-120"/>
                <a:ea typeface="Microsoft JhengHei UI" panose="020B0604030504040204" pitchFamily="34" charset="-120"/>
                <a:cs typeface="Arial" panose="020B0604020202020204" pitchFamily="34" charset="0"/>
              </a:rPr>
              <a:t>and Batch</a:t>
            </a:r>
          </a:p>
        </p:txBody>
      </p:sp>
      <p:sp>
        <p:nvSpPr>
          <p:cNvPr id="20" name="Title 1"/>
          <p:cNvSpPr txBox="1">
            <a:spLocks/>
          </p:cNvSpPr>
          <p:nvPr/>
        </p:nvSpPr>
        <p:spPr>
          <a:xfrm>
            <a:off x="10999269" y="6423759"/>
            <a:ext cx="876193" cy="29770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200">
                <a:solidFill>
                  <a:schemeClr val="bg1">
                    <a:lumMod val="85000"/>
                  </a:schemeClr>
                </a:solidFill>
                <a:latin typeface="Microsoft JhengHei UI" panose="020B0604030504040204" pitchFamily="34" charset="-120"/>
                <a:ea typeface="Microsoft JhengHei UI" panose="020B0604030504040204" pitchFamily="34" charset="-120"/>
                <a:cs typeface="Arial" panose="020B0604020202020204" pitchFamily="34" charset="0"/>
              </a:rPr>
              <a:t>07/28/22</a:t>
            </a:r>
            <a:endParaRPr lang="en-US" sz="1200" dirty="0">
              <a:solidFill>
                <a:schemeClr val="bg1">
                  <a:lumMod val="85000"/>
                </a:schemeClr>
              </a:solidFill>
              <a:latin typeface="Microsoft JhengHei UI" panose="020B0604030504040204" pitchFamily="34" charset="-120"/>
              <a:ea typeface="Microsoft JhengHei UI" panose="020B0604030504040204" pitchFamily="34" charset="-120"/>
              <a:cs typeface="Arial" panose="020B0604020202020204" pitchFamily="34" charset="0"/>
            </a:endParaRPr>
          </a:p>
        </p:txBody>
      </p:sp>
      <p:sp>
        <p:nvSpPr>
          <p:cNvPr id="21" name="Title 1"/>
          <p:cNvSpPr txBox="1">
            <a:spLocks/>
          </p:cNvSpPr>
          <p:nvPr/>
        </p:nvSpPr>
        <p:spPr>
          <a:xfrm>
            <a:off x="7763933" y="2679391"/>
            <a:ext cx="3967217" cy="11460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7200" b="1" dirty="0">
                <a:solidFill>
                  <a:schemeClr val="bg1"/>
                </a:solidFill>
                <a:latin typeface="Microsoft JhengHei UI" panose="020B0604030504040204" pitchFamily="34" charset="-120"/>
                <a:ea typeface="Microsoft JhengHei UI" panose="020B0604030504040204" pitchFamily="34" charset="-120"/>
                <a:cs typeface="Arial" panose="020B0604020202020204" pitchFamily="34" charset="0"/>
              </a:rPr>
              <a:t>Cooking</a:t>
            </a:r>
          </a:p>
        </p:txBody>
      </p:sp>
    </p:spTree>
    <p:extLst>
      <p:ext uri="{BB962C8B-B14F-4D97-AF65-F5344CB8AC3E}">
        <p14:creationId xmlns:p14="http://schemas.microsoft.com/office/powerpoint/2010/main" val="3064271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032760" y="2885389"/>
            <a:ext cx="3662331" cy="3662331"/>
          </a:xfrm>
          <a:prstGeom prst="ellipse">
            <a:avLst/>
          </a:prstGeom>
          <a:gradFill flip="none" rotWithShape="1">
            <a:gsLst>
              <a:gs pos="2000">
                <a:srgbClr val="00B050">
                  <a:shade val="67500"/>
                  <a:satMod val="115000"/>
                </a:srgbClr>
              </a:gs>
              <a:gs pos="79000">
                <a:srgbClr val="00B050">
                  <a:alpha val="30000"/>
                </a:srgbClr>
              </a:gs>
            </a:gsLst>
            <a:path path="circle">
              <a:fillToRect l="50000" t="50000" r="50000" b="50000"/>
            </a:path>
            <a:tileRect/>
          </a:gradFill>
          <a:ln>
            <a:noFill/>
          </a:ln>
          <a:effectLst>
            <a:glow rad="228600">
              <a:srgbClr val="5ACA76"/>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0" y="200085"/>
            <a:ext cx="11019095" cy="1233918"/>
            <a:chOff x="219919" y="255270"/>
            <a:chExt cx="10544537" cy="1233918"/>
          </a:xfrm>
          <a:solidFill>
            <a:srgbClr val="EB6225"/>
          </a:solidFill>
        </p:grpSpPr>
        <p:sp>
          <p:nvSpPr>
            <p:cNvPr id="10" name="Chevron 9"/>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5"/>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Batch Cooking vs Hot/Cold Holding</a:t>
            </a:r>
          </a:p>
        </p:txBody>
      </p:sp>
      <p:sp>
        <p:nvSpPr>
          <p:cNvPr id="3" name="Content Placeholder 2"/>
          <p:cNvSpPr>
            <a:spLocks noGrp="1"/>
          </p:cNvSpPr>
          <p:nvPr>
            <p:ph idx="1"/>
          </p:nvPr>
        </p:nvSpPr>
        <p:spPr>
          <a:xfrm>
            <a:off x="503495" y="1825624"/>
            <a:ext cx="11198648" cy="1527176"/>
          </a:xfrm>
        </p:spPr>
        <p:txBody>
          <a:bodyPr>
            <a:noAutofit/>
          </a:bodyPr>
          <a:lstStyle/>
          <a:p>
            <a:pPr marL="0" indent="0">
              <a:buNone/>
            </a:pPr>
            <a:r>
              <a:rPr lang="en-US" sz="3200" dirty="0"/>
              <a:t>Using the activity worksheet, organize the items that should be prepared in batches versus food that could be held for longer than 1 hour.  </a:t>
            </a:r>
          </a:p>
        </p:txBody>
      </p:sp>
      <p:sp>
        <p:nvSpPr>
          <p:cNvPr id="12" name="Content Placeholder 2"/>
          <p:cNvSpPr txBox="1">
            <a:spLocks/>
          </p:cNvSpPr>
          <p:nvPr/>
        </p:nvSpPr>
        <p:spPr>
          <a:xfrm>
            <a:off x="786323" y="3267666"/>
            <a:ext cx="5176462" cy="1943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lnSpc>
                <a:spcPct val="100000"/>
              </a:lnSpc>
              <a:spcBef>
                <a:spcPts val="3000"/>
              </a:spcBef>
              <a:buFont typeface="Wingdings" panose="05000000000000000000" pitchFamily="2" charset="2"/>
              <a:buChar char="Ø"/>
            </a:pPr>
            <a:r>
              <a:rPr lang="en-US" sz="3000" dirty="0"/>
              <a:t>List the possible side effects of holding food item for longer than 1 hour in warmer.             Example: Bread will get hard  </a:t>
            </a:r>
          </a:p>
        </p:txBody>
      </p:sp>
      <p:pic>
        <p:nvPicPr>
          <p:cNvPr id="1026" name="Picture 2" descr="Latino Heritage - Throwback Thursday! Long behold the #chalupa #schoollunch  #latinoheritageLA #ilovelatinoLA | Faceboo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7" b="100000" l="9778" r="98667">
                        <a14:backgroundMark x1="51556" y1="4000" x2="19556" y2="8444"/>
                        <a14:backgroundMark x1="11556" y1="29333" x2="22667" y2="82222"/>
                        <a14:backgroundMark x1="83556" y1="96889" x2="76000" y2="98667"/>
                      </a14:backgroundRemoval>
                    </a14:imgEffect>
                  </a14:imgLayer>
                </a14:imgProps>
              </a:ext>
              <a:ext uri="{28A0092B-C50C-407E-A947-70E740481C1C}">
                <a14:useLocalDpi xmlns:a14="http://schemas.microsoft.com/office/drawing/2010/main" val="0"/>
              </a:ext>
            </a:extLst>
          </a:blip>
          <a:srcRect/>
          <a:stretch>
            <a:fillRect/>
          </a:stretch>
        </p:blipFill>
        <p:spPr bwMode="auto">
          <a:xfrm rot="19604363">
            <a:off x="9849133" y="2652835"/>
            <a:ext cx="1691915" cy="169191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6269" b="97517" l="26443" r="59746">
                        <a14:foregroundMark x1="30940" y1="64022" x2="27715" y2="80981"/>
                        <a14:foregroundMark x1="27624" y1="80436" x2="29078" y2="83222"/>
                        <a14:foregroundMark x1="29078" y1="83041" x2="29668" y2="87341"/>
                        <a14:foregroundMark x1="29668" y1="87341" x2="31667" y2="90248"/>
                        <a14:foregroundMark x1="31667" y1="90248" x2="32303" y2="93761"/>
                        <a14:foregroundMark x1="32303" y1="93761" x2="53112" y2="93216"/>
                        <a14:foregroundMark x1="53112" y1="93216" x2="55111" y2="91278"/>
                        <a14:foregroundMark x1="55202" y1="91278" x2="56792" y2="89703"/>
                        <a14:foregroundMark x1="57292" y1="89703" x2="56247" y2="68443"/>
                        <a14:foregroundMark x1="56247" y1="68322" x2="53339" y2="59721"/>
                        <a14:foregroundMark x1="53339" y1="59721" x2="47070" y2="58328"/>
                        <a14:foregroundMark x1="47070" y1="58328" x2="38755" y2="59419"/>
                        <a14:foregroundMark x1="38664" y1="59055" x2="33667" y2="62084"/>
                        <a14:foregroundMark x1="33530" y1="62084" x2="31895" y2="64749"/>
                        <a14:foregroundMark x1="32303" y1="63780" x2="31440" y2="64446"/>
                      </a14:backgroundRemoval>
                    </a14:imgEffect>
                  </a14:imgLayer>
                </a14:imgProps>
              </a:ext>
              <a:ext uri="{28A0092B-C50C-407E-A947-70E740481C1C}">
                <a14:useLocalDpi xmlns:a14="http://schemas.microsoft.com/office/drawing/2010/main" val="0"/>
              </a:ext>
            </a:extLst>
          </a:blip>
          <a:srcRect l="26771" t="56251" r="40104" b="5277"/>
          <a:stretch/>
        </p:blipFill>
        <p:spPr>
          <a:xfrm rot="17129791" flipH="1">
            <a:off x="5587880" y="4863180"/>
            <a:ext cx="2038344" cy="1775539"/>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extLst>
              <a:ext uri="{BEBA8EAE-BF5A-486C-A8C5-ECC9F3942E4B}">
                <a14:imgProps xmlns:a14="http://schemas.microsoft.com/office/drawing/2010/main">
                  <a14:imgLayer r:embed="rId7">
                    <a14:imgEffect>
                      <a14:backgroundRemoval t="0" b="95082" l="9783" r="90942">
                        <a14:foregroundMark x1="17029" y1="61202" x2="17029" y2="73770"/>
                        <a14:foregroundMark x1="16304" y1="60109" x2="14855" y2="70492"/>
                        <a14:foregroundMark x1="15942" y1="72131" x2="17029" y2="77596"/>
                      </a14:backgroundRemoval>
                    </a14:imgEffect>
                  </a14:imgLayer>
                </a14:imgProps>
              </a:ext>
              <a:ext uri="{28A0092B-C50C-407E-A947-70E740481C1C}">
                <a14:useLocalDpi xmlns:a14="http://schemas.microsoft.com/office/drawing/2010/main" val="0"/>
              </a:ext>
            </a:extLst>
          </a:blip>
          <a:stretch>
            <a:fillRect/>
          </a:stretch>
        </p:blipFill>
        <p:spPr>
          <a:xfrm>
            <a:off x="5802705" y="2712091"/>
            <a:ext cx="2122755" cy="1407478"/>
          </a:xfrm>
          <a:prstGeom prst="rect">
            <a:avLst/>
          </a:prstGeom>
          <a:effectLst>
            <a:outerShdw blurRad="50800" dist="38100" dir="8100000" algn="tr" rotWithShape="0">
              <a:prstClr val="black">
                <a:alpha val="40000"/>
              </a:prstClr>
            </a:outerShdw>
          </a:effectLst>
        </p:spPr>
      </p:pic>
      <p:pic>
        <p:nvPicPr>
          <p:cNvPr id="1030" name="Picture 6" descr="Turkey &amp; Cheese Sub – Vreeland Market"/>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524" b="89881" l="8333" r="90000"/>
                    </a14:imgEffect>
                  </a14:imgLayer>
                </a14:imgProps>
              </a:ext>
              <a:ext uri="{28A0092B-C50C-407E-A947-70E740481C1C}">
                <a14:useLocalDpi xmlns:a14="http://schemas.microsoft.com/office/drawing/2010/main" val="0"/>
              </a:ext>
            </a:extLst>
          </a:blip>
          <a:srcRect/>
          <a:stretch>
            <a:fillRect/>
          </a:stretch>
        </p:blipFill>
        <p:spPr bwMode="auto">
          <a:xfrm>
            <a:off x="9367180" y="5595487"/>
            <a:ext cx="2206823" cy="123582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oiled Corn Kernels White Paper Cups Stock Photo 326751545 | Shutterstock"/>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43214" l="9459" r="89189">
                        <a14:foregroundMark x1="24324" y1="26786" x2="73874" y2="27500"/>
                        <a14:foregroundMark x1="73874" y1="27500" x2="72973" y2="28571"/>
                        <a14:foregroundMark x1="72973" y1="28571" x2="70270" y2="42500"/>
                        <a14:foregroundMark x1="70270" y1="42500" x2="28378" y2="42857"/>
                        <a14:foregroundMark x1="25225" y1="28571" x2="27477" y2="41786"/>
                      </a14:backgroundRemoval>
                    </a14:imgEffect>
                  </a14:imgLayer>
                </a14:imgProps>
              </a:ext>
              <a:ext uri="{28A0092B-C50C-407E-A947-70E740481C1C}">
                <a14:useLocalDpi xmlns:a14="http://schemas.microsoft.com/office/drawing/2010/main" val="0"/>
              </a:ext>
            </a:extLst>
          </a:blip>
          <a:srcRect l="22041" t="15730" r="24813" b="55934"/>
          <a:stretch/>
        </p:blipFill>
        <p:spPr bwMode="auto">
          <a:xfrm>
            <a:off x="10342878" y="4507154"/>
            <a:ext cx="1310101" cy="88100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595933" y="5676954"/>
            <a:ext cx="4720282" cy="7485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74568" y="5676954"/>
            <a:ext cx="4720282" cy="74856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1595966" y="5210867"/>
            <a:ext cx="2606934" cy="571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0"/>
              </a:spcBef>
              <a:buNone/>
            </a:pPr>
            <a:r>
              <a:rPr lang="en-US" sz="3000" dirty="0"/>
              <a:t>1 Minute Timer</a:t>
            </a:r>
          </a:p>
        </p:txBody>
      </p:sp>
      <p:pic>
        <p:nvPicPr>
          <p:cNvPr id="18" name="Picture 17"/>
          <p:cNvPicPr>
            <a:picLocks noChangeAspect="1"/>
          </p:cNvPicPr>
          <p:nvPr/>
        </p:nvPicPr>
        <p:blipFill>
          <a:blip r:embed="rId12"/>
          <a:stretch>
            <a:fillRect/>
          </a:stretch>
        </p:blipFill>
        <p:spPr>
          <a:xfrm>
            <a:off x="7528818" y="3922214"/>
            <a:ext cx="2552016" cy="1169880"/>
          </a:xfrm>
          <a:prstGeom prst="rect">
            <a:avLst/>
          </a:prstGeom>
        </p:spPr>
      </p:pic>
    </p:spTree>
    <p:extLst>
      <p:ext uri="{BB962C8B-B14F-4D97-AF65-F5344CB8AC3E}">
        <p14:creationId xmlns:p14="http://schemas.microsoft.com/office/powerpoint/2010/main" val="259333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9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200085"/>
            <a:ext cx="11019095" cy="1233918"/>
            <a:chOff x="219919" y="255270"/>
            <a:chExt cx="10544537" cy="1233918"/>
          </a:xfrm>
          <a:solidFill>
            <a:srgbClr val="EB6225"/>
          </a:solidFill>
        </p:grpSpPr>
        <p:sp>
          <p:nvSpPr>
            <p:cNvPr id="10" name="Chevron 9"/>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5"/>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Batch Cooking vs Hot/Cold Holding</a:t>
            </a:r>
          </a:p>
        </p:txBody>
      </p:sp>
      <p:sp>
        <p:nvSpPr>
          <p:cNvPr id="3" name="Content Placeholder 2"/>
          <p:cNvSpPr>
            <a:spLocks noGrp="1"/>
          </p:cNvSpPr>
          <p:nvPr>
            <p:ph idx="1"/>
          </p:nvPr>
        </p:nvSpPr>
        <p:spPr>
          <a:xfrm>
            <a:off x="503495" y="1825624"/>
            <a:ext cx="2149089" cy="2639284"/>
          </a:xfrm>
        </p:spPr>
        <p:txBody>
          <a:bodyPr>
            <a:noAutofit/>
          </a:bodyPr>
          <a:lstStyle/>
          <a:p>
            <a:pPr marL="0" indent="0">
              <a:buNone/>
            </a:pPr>
            <a:r>
              <a:rPr lang="en-US" sz="3200" dirty="0"/>
              <a:t>Review answers for Activity 1</a:t>
            </a:r>
          </a:p>
        </p:txBody>
      </p:sp>
      <p:grpSp>
        <p:nvGrpSpPr>
          <p:cNvPr id="8" name="Group 7"/>
          <p:cNvGrpSpPr/>
          <p:nvPr/>
        </p:nvGrpSpPr>
        <p:grpSpPr>
          <a:xfrm>
            <a:off x="2831146" y="1680519"/>
            <a:ext cx="8891297" cy="4859439"/>
            <a:chOff x="516314" y="2737584"/>
            <a:chExt cx="7149807" cy="3662331"/>
          </a:xfrm>
        </p:grpSpPr>
        <p:sp>
          <p:nvSpPr>
            <p:cNvPr id="4" name="Oval 3"/>
            <p:cNvSpPr/>
            <p:nvPr/>
          </p:nvSpPr>
          <p:spPr>
            <a:xfrm>
              <a:off x="2014685" y="2737584"/>
              <a:ext cx="3662331" cy="3662331"/>
            </a:xfrm>
            <a:prstGeom prst="ellipse">
              <a:avLst/>
            </a:prstGeom>
            <a:gradFill flip="none" rotWithShape="1">
              <a:gsLst>
                <a:gs pos="2000">
                  <a:srgbClr val="00B050">
                    <a:shade val="67500"/>
                    <a:satMod val="115000"/>
                  </a:srgbClr>
                </a:gs>
                <a:gs pos="79000">
                  <a:srgbClr val="00B050">
                    <a:alpha val="30000"/>
                  </a:srgbClr>
                </a:gs>
              </a:gsLst>
              <a:path path="circle">
                <a:fillToRect l="50000" t="50000" r="50000" b="50000"/>
              </a:path>
              <a:tileRect/>
            </a:gradFill>
            <a:ln>
              <a:noFill/>
            </a:ln>
            <a:effectLst>
              <a:glow rad="228600">
                <a:srgbClr val="5ACA76"/>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516314" y="2929963"/>
              <a:ext cx="7149807" cy="3277572"/>
            </a:xfrm>
            <a:prstGeom prst="rect">
              <a:avLst/>
            </a:prstGeom>
            <a:ln>
              <a:solidFill>
                <a:schemeClr val="bg1">
                  <a:lumMod val="50000"/>
                </a:schemeClr>
              </a:solidFill>
            </a:ln>
          </p:spPr>
        </p:pic>
        <p:pic>
          <p:nvPicPr>
            <p:cNvPr id="15" name="Picture 14"/>
            <p:cNvPicPr>
              <a:picLocks noChangeAspect="1"/>
            </p:cNvPicPr>
            <p:nvPr/>
          </p:nvPicPr>
          <p:blipFill>
            <a:blip r:embed="rId3" cstate="print">
              <a:extLst>
                <a:ext uri="{BEBA8EAE-BF5A-486C-A8C5-ECC9F3942E4B}">
                  <a14:imgProps xmlns:a14="http://schemas.microsoft.com/office/drawing/2010/main">
                    <a14:imgLayer r:embed="rId4">
                      <a14:imgEffect>
                        <a14:backgroundRemoval t="0" b="95082" l="9783" r="90942">
                          <a14:foregroundMark x1="17029" y1="61202" x2="17029" y2="73770"/>
                          <a14:foregroundMark x1="16304" y1="60109" x2="14855" y2="70492"/>
                          <a14:foregroundMark x1="15942" y1="72131" x2="17029" y2="77596"/>
                        </a14:backgroundRemoval>
                      </a14:imgEffect>
                    </a14:imgLayer>
                  </a14:imgProps>
                </a:ext>
                <a:ext uri="{28A0092B-C50C-407E-A947-70E740481C1C}">
                  <a14:useLocalDpi xmlns:a14="http://schemas.microsoft.com/office/drawing/2010/main" val="0"/>
                </a:ext>
              </a:extLst>
            </a:blip>
            <a:stretch>
              <a:fillRect/>
            </a:stretch>
          </p:blipFill>
          <p:spPr>
            <a:xfrm>
              <a:off x="2532634" y="4437211"/>
              <a:ext cx="485984" cy="322228"/>
            </a:xfrm>
            <a:prstGeom prst="rect">
              <a:avLst/>
            </a:prstGeom>
            <a:effectLst>
              <a:outerShdw blurRad="50800" dist="38100" dir="8100000" algn="tr" rotWithShape="0">
                <a:prstClr val="black">
                  <a:alpha val="40000"/>
                </a:prstClr>
              </a:outerShdw>
            </a:effectLst>
          </p:spPr>
        </p:pic>
        <p:pic>
          <p:nvPicPr>
            <p:cNvPr id="1026" name="Picture 2" descr="Latino Heritage - Throwback Thursday! Long behold the #chalupa #schoollunch  #latinoheritageLA #ilovelatinoLA | Faceboo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7" b="100000" l="9778" r="98667">
                          <a14:backgroundMark x1="51556" y1="4000" x2="19556" y2="8444"/>
                          <a14:backgroundMark x1="11556" y1="29333" x2="22667" y2="82222"/>
                          <a14:backgroundMark x1="83556" y1="96889" x2="76000" y2="98667"/>
                        </a14:backgroundRemoval>
                      </a14:imgEffect>
                    </a14:imgLayer>
                  </a14:imgProps>
                </a:ext>
                <a:ext uri="{28A0092B-C50C-407E-A947-70E740481C1C}">
                  <a14:useLocalDpi xmlns:a14="http://schemas.microsoft.com/office/drawing/2010/main" val="0"/>
                </a:ext>
              </a:extLst>
            </a:blip>
            <a:srcRect/>
            <a:stretch>
              <a:fillRect/>
            </a:stretch>
          </p:blipFill>
          <p:spPr bwMode="auto">
            <a:xfrm rot="19604363">
              <a:off x="2492894" y="4718445"/>
              <a:ext cx="377495" cy="37749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6269" b="97517" l="26443" r="59746">
                          <a14:foregroundMark x1="30940" y1="64022" x2="27715" y2="80981"/>
                          <a14:foregroundMark x1="27624" y1="80436" x2="29078" y2="83222"/>
                          <a14:foregroundMark x1="29078" y1="83041" x2="29668" y2="87341"/>
                          <a14:foregroundMark x1="29668" y1="87341" x2="31667" y2="90248"/>
                          <a14:foregroundMark x1="31667" y1="90248" x2="32303" y2="93761"/>
                          <a14:foregroundMark x1="32303" y1="93761" x2="53112" y2="93216"/>
                          <a14:foregroundMark x1="53112" y1="93216" x2="55111" y2="91278"/>
                          <a14:foregroundMark x1="55202" y1="91278" x2="56792" y2="89703"/>
                          <a14:foregroundMark x1="57292" y1="89703" x2="56247" y2="68443"/>
                          <a14:foregroundMark x1="56247" y1="68322" x2="53339" y2="59721"/>
                          <a14:foregroundMark x1="53339" y1="59721" x2="47070" y2="58328"/>
                          <a14:foregroundMark x1="47070" y1="58328" x2="38755" y2="59419"/>
                          <a14:foregroundMark x1="38664" y1="59055" x2="33667" y2="62084"/>
                          <a14:foregroundMark x1="33530" y1="62084" x2="31895" y2="64749"/>
                          <a14:foregroundMark x1="32303" y1="63780" x2="31440" y2="64446"/>
                        </a14:backgroundRemoval>
                      </a14:imgEffect>
                    </a14:imgLayer>
                  </a14:imgProps>
                </a:ext>
                <a:ext uri="{28A0092B-C50C-407E-A947-70E740481C1C}">
                  <a14:useLocalDpi xmlns:a14="http://schemas.microsoft.com/office/drawing/2010/main" val="0"/>
                </a:ext>
              </a:extLst>
            </a:blip>
            <a:srcRect l="26771" t="56251" r="40104" b="5277"/>
            <a:stretch/>
          </p:blipFill>
          <p:spPr>
            <a:xfrm rot="17129791" flipH="1">
              <a:off x="3471428" y="5412547"/>
              <a:ext cx="355478" cy="309646"/>
            </a:xfrm>
            <a:prstGeom prst="rect">
              <a:avLst/>
            </a:prstGeom>
            <a:effectLst>
              <a:outerShdw blurRad="50800" dist="38100" dir="2700000" algn="tl" rotWithShape="0">
                <a:prstClr val="black">
                  <a:alpha val="40000"/>
                </a:prstClr>
              </a:outerShdw>
            </a:effectLst>
          </p:spPr>
        </p:pic>
        <p:pic>
          <p:nvPicPr>
            <p:cNvPr id="4098" name="Picture 2" descr="Boiled Corn Kernels White Paper Cups Stock Photo 326751545 | Shutterstock"/>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43214" l="9459" r="89189">
                          <a14:foregroundMark x1="24324" y1="26786" x2="73874" y2="27500"/>
                          <a14:foregroundMark x1="73874" y1="27500" x2="72973" y2="28571"/>
                          <a14:foregroundMark x1="72973" y1="28571" x2="70270" y2="42500"/>
                          <a14:foregroundMark x1="70270" y1="42500" x2="28378" y2="42857"/>
                          <a14:foregroundMark x1="25225" y1="28571" x2="27477" y2="41786"/>
                        </a14:backgroundRemoval>
                      </a14:imgEffect>
                    </a14:imgLayer>
                  </a14:imgProps>
                </a:ext>
                <a:ext uri="{28A0092B-C50C-407E-A947-70E740481C1C}">
                  <a14:useLocalDpi xmlns:a14="http://schemas.microsoft.com/office/drawing/2010/main" val="0"/>
                </a:ext>
              </a:extLst>
            </a:blip>
            <a:srcRect l="22041" t="15730" r="24813" b="55934"/>
            <a:stretch/>
          </p:blipFill>
          <p:spPr bwMode="auto">
            <a:xfrm>
              <a:off x="2635681" y="5168539"/>
              <a:ext cx="279890" cy="1882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descr="Turkey &amp; Cheese Sub – Vreeland Market"/>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524" b="89881" l="8333" r="90000"/>
                      </a14:imgEffect>
                    </a14:imgLayer>
                  </a14:imgProps>
                </a:ext>
                <a:ext uri="{28A0092B-C50C-407E-A947-70E740481C1C}">
                  <a14:useLocalDpi xmlns:a14="http://schemas.microsoft.com/office/drawing/2010/main" val="0"/>
                </a:ext>
              </a:extLst>
            </a:blip>
            <a:srcRect/>
            <a:stretch>
              <a:fillRect/>
            </a:stretch>
          </p:blipFill>
          <p:spPr bwMode="auto">
            <a:xfrm>
              <a:off x="3363103" y="5769879"/>
              <a:ext cx="572127" cy="3203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8458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200085"/>
            <a:ext cx="11019095" cy="1233918"/>
            <a:chOff x="219919" y="255270"/>
            <a:chExt cx="10544537" cy="1233918"/>
          </a:xfrm>
          <a:solidFill>
            <a:srgbClr val="EB6225"/>
          </a:solidFill>
        </p:grpSpPr>
        <p:sp>
          <p:nvSpPr>
            <p:cNvPr id="10" name="Chevron 9"/>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5"/>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Hot Holding Cabinet</a:t>
            </a:r>
          </a:p>
        </p:txBody>
      </p:sp>
      <p:sp>
        <p:nvSpPr>
          <p:cNvPr id="3" name="Content Placeholder 2"/>
          <p:cNvSpPr>
            <a:spLocks noGrp="1"/>
          </p:cNvSpPr>
          <p:nvPr>
            <p:ph idx="1"/>
          </p:nvPr>
        </p:nvSpPr>
        <p:spPr>
          <a:xfrm>
            <a:off x="395828" y="1691512"/>
            <a:ext cx="11198648" cy="1527176"/>
          </a:xfrm>
        </p:spPr>
        <p:txBody>
          <a:bodyPr>
            <a:noAutofit/>
          </a:bodyPr>
          <a:lstStyle/>
          <a:p>
            <a:pPr marL="0" indent="0">
              <a:buNone/>
            </a:pPr>
            <a:r>
              <a:rPr lang="en-US" sz="3200" dirty="0"/>
              <a:t>Hot holding cabinet* (food warmer) should be ideally set to 140°F. When hot food is placed inside the warmer, the internal temperature increases. After opening the door, heat is released, reducing internal temperature.</a:t>
            </a:r>
          </a:p>
        </p:txBody>
      </p:sp>
      <p:sp>
        <p:nvSpPr>
          <p:cNvPr id="12" name="Content Placeholder 2"/>
          <p:cNvSpPr txBox="1">
            <a:spLocks/>
          </p:cNvSpPr>
          <p:nvPr/>
        </p:nvSpPr>
        <p:spPr>
          <a:xfrm>
            <a:off x="1006399" y="3515652"/>
            <a:ext cx="6496826" cy="27691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lnSpc>
                <a:spcPct val="100000"/>
              </a:lnSpc>
              <a:spcBef>
                <a:spcPts val="600"/>
              </a:spcBef>
              <a:buFont typeface="Wingdings" panose="05000000000000000000" pitchFamily="2" charset="2"/>
              <a:buChar char="Ø"/>
            </a:pPr>
            <a:r>
              <a:rPr lang="en-US" sz="3000" dirty="0"/>
              <a:t>If the temperature is set too high, food will overcook </a:t>
            </a:r>
          </a:p>
          <a:p>
            <a:pPr marL="365760" indent="-365760">
              <a:lnSpc>
                <a:spcPct val="100000"/>
              </a:lnSpc>
              <a:spcBef>
                <a:spcPts val="600"/>
              </a:spcBef>
              <a:buFont typeface="Wingdings" panose="05000000000000000000" pitchFamily="2" charset="2"/>
              <a:buChar char="Ø"/>
            </a:pPr>
            <a:r>
              <a:rPr lang="en-US" sz="3000" dirty="0"/>
              <a:t>If the temperature is too low, food will not hold at a safe holding temperature</a:t>
            </a:r>
          </a:p>
          <a:p>
            <a:pPr marL="365760" indent="-365760">
              <a:lnSpc>
                <a:spcPct val="100000"/>
              </a:lnSpc>
              <a:spcBef>
                <a:spcPts val="600"/>
              </a:spcBef>
              <a:buFont typeface="Wingdings" panose="05000000000000000000" pitchFamily="2" charset="2"/>
              <a:buChar char="Ø"/>
            </a:pPr>
            <a:r>
              <a:rPr lang="en-US" sz="3000" dirty="0"/>
              <a:t>To keep food moist, maintain an adequate amount of water in water tray</a:t>
            </a:r>
          </a:p>
        </p:txBody>
      </p:sp>
      <p:pic>
        <p:nvPicPr>
          <p:cNvPr id="4" name="Picture 2" descr="Food Hot Box - Fun Sourc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167" b="91458" l="26667" r="79792"/>
                    </a14:imgEffect>
                  </a14:imgLayer>
                </a14:imgProps>
              </a:ext>
              <a:ext uri="{28A0092B-C50C-407E-A947-70E740481C1C}">
                <a14:useLocalDpi xmlns:a14="http://schemas.microsoft.com/office/drawing/2010/main" val="0"/>
              </a:ext>
            </a:extLst>
          </a:blip>
          <a:srcRect l="26264" t="9060" r="20069" b="8940"/>
          <a:stretch/>
        </p:blipFill>
        <p:spPr bwMode="auto">
          <a:xfrm>
            <a:off x="8395619" y="3249427"/>
            <a:ext cx="1764688" cy="26963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1230380" y="6203292"/>
            <a:ext cx="8503589" cy="44147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*If warmer is not operating correctly, input M&amp;O ticket for repair.  </a:t>
            </a:r>
          </a:p>
        </p:txBody>
      </p:sp>
      <p:pic>
        <p:nvPicPr>
          <p:cNvPr id="16" name="Picture 2" descr="Food Hot Box - Fun Sourc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167" b="91458" l="26667" r="79792"/>
                    </a14:imgEffect>
                  </a14:imgLayer>
                </a14:imgProps>
              </a:ext>
              <a:ext uri="{28A0092B-C50C-407E-A947-70E740481C1C}">
                <a14:useLocalDpi xmlns:a14="http://schemas.microsoft.com/office/drawing/2010/main" val="0"/>
              </a:ext>
            </a:extLst>
          </a:blip>
          <a:srcRect l="26264" t="9060" r="30497" b="8940"/>
          <a:stretch/>
        </p:blipFill>
        <p:spPr bwMode="auto">
          <a:xfrm>
            <a:off x="8397545" y="3249426"/>
            <a:ext cx="1421788" cy="26963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2" descr="Food Hot Box - Fun Sourc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167" b="91458" l="26667" r="79792"/>
                    </a14:imgEffect>
                  </a14:imgLayer>
                </a14:imgProps>
              </a:ext>
              <a:ext uri="{28A0092B-C50C-407E-A947-70E740481C1C}">
                <a14:useLocalDpi xmlns:a14="http://schemas.microsoft.com/office/drawing/2010/main" val="0"/>
              </a:ext>
            </a:extLst>
          </a:blip>
          <a:srcRect l="26264" t="9060" r="20069" b="8940"/>
          <a:stretch/>
        </p:blipFill>
        <p:spPr bwMode="auto">
          <a:xfrm>
            <a:off x="8395619" y="3249426"/>
            <a:ext cx="1764688" cy="26963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9054790" y="3606913"/>
            <a:ext cx="756919" cy="2135748"/>
            <a:chOff x="9431020" y="3624579"/>
            <a:chExt cx="756919" cy="2135748"/>
          </a:xfrm>
        </p:grpSpPr>
        <p:grpSp>
          <p:nvGrpSpPr>
            <p:cNvPr id="21" name="Group 20"/>
            <p:cNvGrpSpPr/>
            <p:nvPr/>
          </p:nvGrpSpPr>
          <p:grpSpPr>
            <a:xfrm>
              <a:off x="9431020" y="3624579"/>
              <a:ext cx="756919" cy="2135748"/>
              <a:chOff x="9431020" y="3624579"/>
              <a:chExt cx="756919" cy="2135748"/>
            </a:xfrm>
          </p:grpSpPr>
          <p:sp>
            <p:nvSpPr>
              <p:cNvPr id="6" name="Freeform 5"/>
              <p:cNvSpPr/>
              <p:nvPr/>
            </p:nvSpPr>
            <p:spPr>
              <a:xfrm>
                <a:off x="9431020" y="3624580"/>
                <a:ext cx="685800" cy="2105660"/>
              </a:xfrm>
              <a:custGeom>
                <a:avLst/>
                <a:gdLst>
                  <a:gd name="connsiteX0" fmla="*/ 0 w 685800"/>
                  <a:gd name="connsiteY0" fmla="*/ 0 h 2105660"/>
                  <a:gd name="connsiteX1" fmla="*/ 0 w 685800"/>
                  <a:gd name="connsiteY1" fmla="*/ 2105660 h 2105660"/>
                  <a:gd name="connsiteX2" fmla="*/ 685800 w 685800"/>
                  <a:gd name="connsiteY2" fmla="*/ 2004060 h 2105660"/>
                  <a:gd name="connsiteX3" fmla="*/ 680720 w 685800"/>
                  <a:gd name="connsiteY3" fmla="*/ 2540 h 2105660"/>
                  <a:gd name="connsiteX4" fmla="*/ 0 w 685800"/>
                  <a:gd name="connsiteY4" fmla="*/ 0 h 2105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2105660">
                    <a:moveTo>
                      <a:pt x="0" y="0"/>
                    </a:moveTo>
                    <a:lnTo>
                      <a:pt x="0" y="2105660"/>
                    </a:lnTo>
                    <a:lnTo>
                      <a:pt x="685800" y="2004060"/>
                    </a:lnTo>
                    <a:cubicBezTo>
                      <a:pt x="684107" y="1336887"/>
                      <a:pt x="682413" y="669713"/>
                      <a:pt x="680720" y="2540"/>
                    </a:cubicBezTo>
                    <a:lnTo>
                      <a:pt x="0" y="0"/>
                    </a:lnTo>
                    <a:close/>
                  </a:path>
                </a:pathLst>
              </a:custGeom>
              <a:solidFill>
                <a:srgbClr val="91908E"/>
              </a:solidFill>
              <a:ln>
                <a:solidFill>
                  <a:schemeClr val="tx1">
                    <a:lumMod val="65000"/>
                    <a:lumOff val="3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9459140" y="3654667"/>
                <a:ext cx="728799" cy="2105660"/>
              </a:xfrm>
              <a:custGeom>
                <a:avLst/>
                <a:gdLst>
                  <a:gd name="connsiteX0" fmla="*/ 0 w 685800"/>
                  <a:gd name="connsiteY0" fmla="*/ 0 h 2105660"/>
                  <a:gd name="connsiteX1" fmla="*/ 0 w 685800"/>
                  <a:gd name="connsiteY1" fmla="*/ 2105660 h 2105660"/>
                  <a:gd name="connsiteX2" fmla="*/ 685800 w 685800"/>
                  <a:gd name="connsiteY2" fmla="*/ 2004060 h 2105660"/>
                  <a:gd name="connsiteX3" fmla="*/ 680720 w 685800"/>
                  <a:gd name="connsiteY3" fmla="*/ 2540 h 2105660"/>
                  <a:gd name="connsiteX4" fmla="*/ 0 w 685800"/>
                  <a:gd name="connsiteY4" fmla="*/ 0 h 2105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 h="2105660">
                    <a:moveTo>
                      <a:pt x="0" y="0"/>
                    </a:moveTo>
                    <a:lnTo>
                      <a:pt x="0" y="2105660"/>
                    </a:lnTo>
                    <a:lnTo>
                      <a:pt x="685800" y="2004060"/>
                    </a:lnTo>
                    <a:cubicBezTo>
                      <a:pt x="684107" y="1336887"/>
                      <a:pt x="682413" y="669713"/>
                      <a:pt x="680720" y="2540"/>
                    </a:cubicBezTo>
                    <a:lnTo>
                      <a:pt x="0" y="0"/>
                    </a:lnTo>
                    <a:close/>
                  </a:path>
                </a:pathLst>
              </a:custGeom>
              <a:solidFill>
                <a:srgbClr val="91908E"/>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6" idx="0"/>
                <a:endCxn id="19" idx="0"/>
              </p:cNvCxnSpPr>
              <p:nvPr/>
            </p:nvCxnSpPr>
            <p:spPr>
              <a:xfrm>
                <a:off x="9431020" y="3624580"/>
                <a:ext cx="28120" cy="30087"/>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110199" y="3624579"/>
                <a:ext cx="28120" cy="30087"/>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431020" y="5730239"/>
                <a:ext cx="28120" cy="30087"/>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27" name="Picture 2" descr="Food Hot Box - Fun Sourc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167" b="91458" l="26667" r="79792"/>
                      </a14:imgEffect>
                    </a14:imgLayer>
                  </a14:imgProps>
                </a:ext>
                <a:ext uri="{28A0092B-C50C-407E-A947-70E740481C1C}">
                  <a14:useLocalDpi xmlns:a14="http://schemas.microsoft.com/office/drawing/2010/main" val="0"/>
                </a:ext>
              </a:extLst>
            </a:blip>
            <a:srcRect l="74255" t="44655" r="22655" b="42136"/>
            <a:stretch/>
          </p:blipFill>
          <p:spPr bwMode="auto">
            <a:xfrm>
              <a:off x="9462859" y="4433544"/>
              <a:ext cx="101601" cy="4343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026" name="Picture 2" descr="Latino Heritage - Throwback Thursday! Long behold the #chalupa #schoollunch  #latinoheritageLA #ilovelatinoLA | Faceboo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67" b="100000" l="9778" r="98667">
                        <a14:backgroundMark x1="51556" y1="4000" x2="19556" y2="8444"/>
                        <a14:backgroundMark x1="11556" y1="29333" x2="22667" y2="82222"/>
                        <a14:backgroundMark x1="83556" y1="96889" x2="76000" y2="98667"/>
                      </a14:backgroundRemoval>
                    </a14:imgEffect>
                  </a14:imgLayer>
                </a14:imgProps>
              </a:ext>
              <a:ext uri="{28A0092B-C50C-407E-A947-70E740481C1C}">
                <a14:useLocalDpi xmlns:a14="http://schemas.microsoft.com/office/drawing/2010/main" val="0"/>
              </a:ext>
            </a:extLst>
          </a:blip>
          <a:srcRect/>
          <a:stretch>
            <a:fillRect/>
          </a:stretch>
        </p:blipFill>
        <p:spPr bwMode="auto">
          <a:xfrm rot="19604363">
            <a:off x="6633188" y="3759728"/>
            <a:ext cx="1564739" cy="156473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8946555" y="3167700"/>
            <a:ext cx="972174" cy="502210"/>
            <a:chOff x="8946555" y="3167700"/>
            <a:chExt cx="972174" cy="502210"/>
          </a:xfrm>
        </p:grpSpPr>
        <p:pic>
          <p:nvPicPr>
            <p:cNvPr id="23" name="Picture 4" descr="Heat Wave Clip Art Free, Free Download Clipart - Heat Clipart – Stunning  free transparent png clipart images free download"/>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653" b="97108" l="23095" r="76071">
                          <a14:foregroundMark x1="49524" y1="10807" x2="49524" y2="10807"/>
                          <a14:foregroundMark x1="62738" y1="13546" x2="62738" y2="13546"/>
                        </a14:backgroundRemoval>
                      </a14:imgEffect>
                    </a14:imgLayer>
                  </a14:imgProps>
                </a:ext>
                <a:ext uri="{28A0092B-C50C-407E-A947-70E740481C1C}">
                  <a14:useLocalDpi xmlns:a14="http://schemas.microsoft.com/office/drawing/2010/main" val="0"/>
                </a:ext>
              </a:extLst>
            </a:blip>
            <a:srcRect l="23859" t="3335" r="24891" b="2371"/>
            <a:stretch/>
          </p:blipFill>
          <p:spPr bwMode="auto">
            <a:xfrm>
              <a:off x="8946555" y="3167700"/>
              <a:ext cx="348598" cy="50164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4" descr="Heat Wave Clip Art Free, Free Download Clipart - Heat Clipart – Stunning  free transparent png clipart images free download"/>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653" b="97108" l="23095" r="76071">
                          <a14:foregroundMark x1="49524" y1="10807" x2="49524" y2="10807"/>
                          <a14:foregroundMark x1="62738" y1="13546" x2="62738" y2="13546"/>
                        </a14:backgroundRemoval>
                      </a14:imgEffect>
                    </a14:imgLayer>
                  </a14:imgProps>
                </a:ext>
                <a:ext uri="{28A0092B-C50C-407E-A947-70E740481C1C}">
                  <a14:useLocalDpi xmlns:a14="http://schemas.microsoft.com/office/drawing/2010/main" val="0"/>
                </a:ext>
              </a:extLst>
            </a:blip>
            <a:srcRect l="23859" t="3335" r="24891" b="2371"/>
            <a:stretch/>
          </p:blipFill>
          <p:spPr bwMode="auto">
            <a:xfrm>
              <a:off x="9344773" y="3167700"/>
              <a:ext cx="262168" cy="50221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1" name="Picture 4" descr="Heat Wave Clip Art Free, Free Download Clipart - Heat Clipart – Stunning  free transparent png clipart images free download"/>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3653" b="97108" l="23095" r="76071">
                          <a14:foregroundMark x1="49524" y1="10807" x2="49524" y2="10807"/>
                          <a14:foregroundMark x1="62738" y1="13546" x2="62738" y2="13546"/>
                        </a14:backgroundRemoval>
                      </a14:imgEffect>
                    </a14:imgLayer>
                  </a14:imgProps>
                </a:ext>
                <a:ext uri="{28A0092B-C50C-407E-A947-70E740481C1C}">
                  <a14:useLocalDpi xmlns:a14="http://schemas.microsoft.com/office/drawing/2010/main" val="0"/>
                </a:ext>
              </a:extLst>
            </a:blip>
            <a:srcRect l="23859" t="3335" r="24891" b="2371"/>
            <a:stretch/>
          </p:blipFill>
          <p:spPr bwMode="auto">
            <a:xfrm>
              <a:off x="9656561" y="3167700"/>
              <a:ext cx="262168" cy="474013"/>
            </a:xfrm>
            <a:prstGeom prst="rect">
              <a:avLst/>
            </a:prstGeom>
            <a:noFill/>
            <a:effectLst/>
            <a:extLst>
              <a:ext uri="{909E8E84-426E-40DD-AFC4-6F175D3DCCD1}">
                <a14:hiddenFill xmlns:a14="http://schemas.microsoft.com/office/drawing/2010/main">
                  <a:solidFill>
                    <a:srgbClr val="FFFFFF"/>
                  </a:solidFill>
                </a14:hiddenFill>
              </a:ext>
            </a:extLst>
          </p:spPr>
        </p:pic>
      </p:grpSp>
      <p:pic>
        <p:nvPicPr>
          <p:cNvPr id="33" name="Picture 2" descr="Latino Heritage - Throwback Thursday! Long behold the #chalupa #schoollunch  #latinoheritageLA #ilovelatinoLA | Facebook"/>
          <p:cNvPicPr>
            <a:picLocks noChangeAspect="1" noChangeArrowheads="1"/>
          </p:cNvPicPr>
          <p:nvPr/>
        </p:nvPicPr>
        <p:blipFill>
          <a:blip r:embed="rId12">
            <a:extLst>
              <a:ext uri="{BEBA8EAE-BF5A-486C-A8C5-ECC9F3942E4B}">
                <a14:imgProps xmlns:a14="http://schemas.microsoft.com/office/drawing/2010/main">
                  <a14:imgLayer r:embed="rId5">
                    <a14:imgEffect>
                      <a14:backgroundRemoval t="2667" b="100000" l="9778" r="98667">
                        <a14:backgroundMark x1="51556" y1="4000" x2="19556" y2="8444"/>
                        <a14:backgroundMark x1="11556" y1="29333" x2="22667" y2="82222"/>
                        <a14:backgroundMark x1="83556" y1="96889" x2="76000" y2="986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9604363">
            <a:off x="8461830" y="3807861"/>
            <a:ext cx="1564739" cy="156473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40" name="Picture 16" descr="Clip Art Thumbs Up Down Sideways - Thumbs Pointing To Self Clipart –  Stunning free transparent png clipart images free download"/>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5610" b="94878" l="6429" r="93571">
                        <a14:foregroundMark x1="42738" y1="19268" x2="42857" y2="59634"/>
                        <a14:foregroundMark x1="62857" y1="33293" x2="74524" y2="49146"/>
                        <a14:foregroundMark x1="54167" y1="42073" x2="54167" y2="42073"/>
                        <a14:foregroundMark x1="39881" y1="46220" x2="39881" y2="46220"/>
                        <a14:foregroundMark x1="37381" y1="34634" x2="34167" y2="55610"/>
                        <a14:foregroundMark x1="46190" y1="35488" x2="50238" y2="60732"/>
                        <a14:foregroundMark x1="52500" y1="35610" x2="59048" y2="57805"/>
                        <a14:foregroundMark x1="49643" y1="59024" x2="44405" y2="72561"/>
                      </a14:backgroundRemoval>
                    </a14:imgEffect>
                  </a14:imgLayer>
                </a14:imgProps>
              </a:ext>
              <a:ext uri="{28A0092B-C50C-407E-A947-70E740481C1C}">
                <a14:useLocalDpi xmlns:a14="http://schemas.microsoft.com/office/drawing/2010/main" val="0"/>
              </a:ext>
            </a:extLst>
          </a:blip>
          <a:srcRect/>
          <a:stretch>
            <a:fillRect/>
          </a:stretch>
        </p:blipFill>
        <p:spPr bwMode="auto">
          <a:xfrm>
            <a:off x="10469945" y="3161784"/>
            <a:ext cx="1124531" cy="109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43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125E-6 1.48148E-6 L 0.14948 0.00694 " pathEditMode="relative" rAng="0" ptsTypes="AA">
                                      <p:cBhvr>
                                        <p:cTn id="6" dur="2000" fill="hold"/>
                                        <p:tgtEl>
                                          <p:spTgt spid="1026"/>
                                        </p:tgtEl>
                                        <p:attrNameLst>
                                          <p:attrName>ppt_x</p:attrName>
                                          <p:attrName>ppt_y</p:attrName>
                                        </p:attrNameLst>
                                      </p:cBhvr>
                                      <p:rCtr x="7474" y="347"/>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026"/>
                                        </p:tgtEl>
                                        <p:attrNameLst>
                                          <p:attrName>style.visibility</p:attrName>
                                        </p:attrNameLst>
                                      </p:cBhvr>
                                      <p:to>
                                        <p:strVal val="hidden"/>
                                      </p:to>
                                    </p:set>
                                  </p:childTnLst>
                                </p:cTn>
                              </p:par>
                              <p:par>
                                <p:cTn id="10" presetID="1" presetClass="exit" presetSubtype="0" fill="hold" nodeType="withEffect">
                                  <p:stCondLst>
                                    <p:cond delay="0"/>
                                  </p:stCondLst>
                                  <p:childTnLst>
                                    <p:set>
                                      <p:cBhvr>
                                        <p:cTn id="11" dur="1" fill="hold">
                                          <p:stCondLst>
                                            <p:cond delay="0"/>
                                          </p:stCondLst>
                                        </p:cTn>
                                        <p:tgtEl>
                                          <p:spTgt spid="4"/>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2000"/>
                            </p:stCondLst>
                            <p:childTnLst>
                              <p:par>
                                <p:cTn id="15" presetID="22" presetClass="entr" presetSubtype="2"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right)">
                                      <p:cBhvr>
                                        <p:cTn id="17" dur="500"/>
                                        <p:tgtEl>
                                          <p:spTgt spid="22"/>
                                        </p:tgtEl>
                                      </p:cBhvr>
                                    </p:animEffect>
                                  </p:childTnLst>
                                </p:cTn>
                              </p:par>
                            </p:childTnLst>
                          </p:cTn>
                        </p:par>
                        <p:par>
                          <p:cTn id="18" fill="hold">
                            <p:stCondLst>
                              <p:cond delay="2500"/>
                            </p:stCondLst>
                            <p:childTnLst>
                              <p:par>
                                <p:cTn id="19" presetID="22" presetClass="entr" presetSubtype="4"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1500"/>
                                        <p:tgtEl>
                                          <p:spTgt spid="26"/>
                                        </p:tgtEl>
                                      </p:cBhvr>
                                    </p:animEffect>
                                  </p:childTnLst>
                                </p:cTn>
                              </p:par>
                            </p:childTnLst>
                          </p:cTn>
                        </p:par>
                        <p:par>
                          <p:cTn id="22" fill="hold">
                            <p:stCondLst>
                              <p:cond delay="4000"/>
                            </p:stCondLst>
                            <p:childTnLst>
                              <p:par>
                                <p:cTn id="23" presetID="1"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22" presetClass="exit" presetSubtype="8" fill="hold" nodeType="withEffect">
                                  <p:stCondLst>
                                    <p:cond delay="0"/>
                                  </p:stCondLst>
                                  <p:childTnLst>
                                    <p:animEffect transition="out" filter="wipe(left)">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par>
                          <p:cTn id="28" fill="hold">
                            <p:stCondLst>
                              <p:cond delay="4500"/>
                            </p:stCondLst>
                            <p:childTnLst>
                              <p:par>
                                <p:cTn id="29" presetID="1" presetClass="entr" presetSubtype="0" fill="hold" nodeType="after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42" presetClass="path" presetSubtype="0" accel="50000" decel="50000" fill="hold" nodeType="withEffect">
                                  <p:stCondLst>
                                    <p:cond delay="0"/>
                                  </p:stCondLst>
                                  <p:childTnLst>
                                    <p:animMotion origin="layout" path="M -3.125E-6 -2.96296E-6 L 0.13451 0.00278 " pathEditMode="relative" rAng="0" ptsTypes="AA">
                                      <p:cBhvr>
                                        <p:cTn id="32" dur="1000" fill="hold"/>
                                        <p:tgtEl>
                                          <p:spTgt spid="33"/>
                                        </p:tgtEl>
                                        <p:attrNameLst>
                                          <p:attrName>ppt_x</p:attrName>
                                          <p:attrName>ppt_y</p:attrName>
                                        </p:attrNameLst>
                                      </p:cBhvr>
                                      <p:rCtr x="6719" y="139"/>
                                    </p:animMotion>
                                  </p:childTnLst>
                                </p:cTn>
                              </p:par>
                            </p:childTnLst>
                          </p:cTn>
                        </p:par>
                        <p:par>
                          <p:cTn id="33" fill="hold">
                            <p:stCondLst>
                              <p:cond delay="5500"/>
                            </p:stCondLst>
                            <p:childTnLst>
                              <p:par>
                                <p:cTn id="34" presetID="10" presetClass="entr" presetSubtype="0" fill="hold" nodeType="afterEffect">
                                  <p:stCondLst>
                                    <p:cond delay="0"/>
                                  </p:stCondLst>
                                  <p:childTnLst>
                                    <p:set>
                                      <p:cBhvr>
                                        <p:cTn id="35" dur="1" fill="hold">
                                          <p:stCondLst>
                                            <p:cond delay="0"/>
                                          </p:stCondLst>
                                        </p:cTn>
                                        <p:tgtEl>
                                          <p:spTgt spid="1040"/>
                                        </p:tgtEl>
                                        <p:attrNameLst>
                                          <p:attrName>style.visibility</p:attrName>
                                        </p:attrNameLst>
                                      </p:cBhvr>
                                      <p:to>
                                        <p:strVal val="visible"/>
                                      </p:to>
                                    </p:set>
                                    <p:animEffect transition="in" filter="fade">
                                      <p:cBhvr>
                                        <p:cTn id="36"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0085"/>
            <a:ext cx="11019095" cy="1233918"/>
            <a:chOff x="219919" y="255270"/>
            <a:chExt cx="10544537" cy="1233918"/>
          </a:xfrm>
          <a:solidFill>
            <a:schemeClr val="accent5">
              <a:lumMod val="75000"/>
            </a:schemeClr>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6"/>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Just-In-Time Preparation </a:t>
            </a:r>
          </a:p>
        </p:txBody>
      </p:sp>
      <p:sp>
        <p:nvSpPr>
          <p:cNvPr id="3" name="Content Placeholder 2"/>
          <p:cNvSpPr>
            <a:spLocks noGrp="1"/>
          </p:cNvSpPr>
          <p:nvPr>
            <p:ph idx="1"/>
          </p:nvPr>
        </p:nvSpPr>
        <p:spPr>
          <a:xfrm>
            <a:off x="503495" y="1787524"/>
            <a:ext cx="11126530" cy="1993643"/>
          </a:xfrm>
        </p:spPr>
        <p:txBody>
          <a:bodyPr>
            <a:noAutofit/>
          </a:bodyPr>
          <a:lstStyle/>
          <a:p>
            <a:pPr marL="0" indent="0">
              <a:buNone/>
            </a:pPr>
            <a:r>
              <a:rPr lang="en-US" sz="3200" dirty="0"/>
              <a:t>It is the Food Service Managers (FSM) responsibility to plan the food production and work schedules.</a:t>
            </a:r>
          </a:p>
          <a:p>
            <a:pPr marL="0" indent="0">
              <a:buNone/>
            </a:pPr>
            <a:r>
              <a:rPr lang="en-US" sz="3200" dirty="0"/>
              <a:t>The food service staff’s role is to follow the set schedules to ensure that the items on the service line are at peak quality.</a:t>
            </a:r>
          </a:p>
        </p:txBody>
      </p:sp>
      <p:sp>
        <p:nvSpPr>
          <p:cNvPr id="4" name="Content Placeholder 2"/>
          <p:cNvSpPr txBox="1">
            <a:spLocks/>
          </p:cNvSpPr>
          <p:nvPr/>
        </p:nvSpPr>
        <p:spPr>
          <a:xfrm>
            <a:off x="1010252" y="3946682"/>
            <a:ext cx="9682462" cy="1947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The goal is to place the menu item on the service line “just-in-time” for selection and consumption by customer.</a:t>
            </a:r>
          </a:p>
          <a:p>
            <a:pPr marL="457200" indent="-457200">
              <a:buFont typeface="Wingdings" panose="05000000000000000000" pitchFamily="2" charset="2"/>
              <a:buChar char="Ø"/>
            </a:pPr>
            <a:r>
              <a:rPr lang="en-US" sz="3000" dirty="0"/>
              <a:t> Holding food inside the hot holding cabinet for long periods of time diminishes food quality.</a:t>
            </a:r>
          </a:p>
        </p:txBody>
      </p:sp>
    </p:spTree>
    <p:extLst>
      <p:ext uri="{BB962C8B-B14F-4D97-AF65-F5344CB8AC3E}">
        <p14:creationId xmlns:p14="http://schemas.microsoft.com/office/powerpoint/2010/main" val="3474704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11 '' CHEF Gas Stock Pot 2 Burner EHP-2S | Sinco Restaurant Equipmen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00" b="52333" l="14167" r="90500">
                        <a14:backgroundMark x1="17667" y1="26833" x2="38000" y2="50667"/>
                      </a14:backgroundRemoval>
                    </a14:imgEffect>
                  </a14:imgLayer>
                </a14:imgProps>
              </a:ext>
              <a:ext uri="{28A0092B-C50C-407E-A947-70E740481C1C}">
                <a14:useLocalDpi xmlns:a14="http://schemas.microsoft.com/office/drawing/2010/main" val="0"/>
              </a:ext>
            </a:extLst>
          </a:blip>
          <a:srcRect l="14037" t="9273" r="8326" b="47273"/>
          <a:stretch/>
        </p:blipFill>
        <p:spPr bwMode="auto">
          <a:xfrm>
            <a:off x="2362674" y="4537518"/>
            <a:ext cx="3123726" cy="174840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200085"/>
            <a:ext cx="11019095" cy="1233918"/>
            <a:chOff x="219919" y="255270"/>
            <a:chExt cx="10544537" cy="1233918"/>
          </a:xfrm>
          <a:solidFill>
            <a:schemeClr val="accent5">
              <a:lumMod val="75000"/>
            </a:schemeClr>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6"/>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Just-In-Time Preparation Schedule </a:t>
            </a:r>
          </a:p>
        </p:txBody>
      </p:sp>
      <p:sp>
        <p:nvSpPr>
          <p:cNvPr id="3" name="Content Placeholder 2"/>
          <p:cNvSpPr>
            <a:spLocks noGrp="1"/>
          </p:cNvSpPr>
          <p:nvPr>
            <p:ph idx="1"/>
          </p:nvPr>
        </p:nvSpPr>
        <p:spPr>
          <a:xfrm>
            <a:off x="503494" y="1816100"/>
            <a:ext cx="10968069" cy="1736725"/>
          </a:xfrm>
        </p:spPr>
        <p:txBody>
          <a:bodyPr>
            <a:noAutofit/>
          </a:bodyPr>
          <a:lstStyle/>
          <a:p>
            <a:pPr marL="0" indent="0">
              <a:buNone/>
            </a:pPr>
            <a:r>
              <a:rPr lang="en-US" sz="3200" dirty="0"/>
              <a:t>Different serving times will determine the Just-In-Time schedule.</a:t>
            </a:r>
          </a:p>
          <a:p>
            <a:pPr marL="0" indent="0">
              <a:buNone/>
            </a:pPr>
            <a:r>
              <a:rPr lang="en-US" sz="3200" dirty="0"/>
              <a:t>There are other variables that need to be considered when deciding the preparation schedule:</a:t>
            </a:r>
          </a:p>
        </p:txBody>
      </p:sp>
      <p:sp>
        <p:nvSpPr>
          <p:cNvPr id="4" name="Content Placeholder 2"/>
          <p:cNvSpPr txBox="1">
            <a:spLocks/>
          </p:cNvSpPr>
          <p:nvPr/>
        </p:nvSpPr>
        <p:spPr>
          <a:xfrm>
            <a:off x="5237057" y="3625561"/>
            <a:ext cx="6234506" cy="18467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Quantity needed per serving period</a:t>
            </a:r>
          </a:p>
          <a:p>
            <a:pPr marL="457200" indent="-457200">
              <a:buFont typeface="Wingdings" panose="05000000000000000000" pitchFamily="2" charset="2"/>
              <a:buChar char="Ø"/>
            </a:pPr>
            <a:r>
              <a:rPr lang="en-US" sz="3000" dirty="0"/>
              <a:t>Cook times for food items</a:t>
            </a:r>
          </a:p>
          <a:p>
            <a:pPr marL="457200" indent="-457200">
              <a:buFont typeface="Wingdings" panose="05000000000000000000" pitchFamily="2" charset="2"/>
              <a:buChar char="Ø"/>
            </a:pPr>
            <a:r>
              <a:rPr lang="en-US" sz="3000" dirty="0"/>
              <a:t>Hot/cold holding timelines</a:t>
            </a:r>
          </a:p>
        </p:txBody>
      </p:sp>
      <p:pic>
        <p:nvPicPr>
          <p:cNvPr id="5122" name="Picture 2" descr="All-Clad Stainless Steel 16 Quart Stock Pot - $199.99 | Stainless steel  dishwasher, Stainless steel cookware, Stock po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8801" y1="6136" x2="28839" y2="3151"/>
                        <a14:foregroundMark x1="86330" y1="5970" x2="94007" y2="10116"/>
                        <a14:foregroundMark x1="81273" y1="5141" x2="89513" y2="7629"/>
                        <a14:foregroundMark x1="83333" y1="5638" x2="61985" y2="2653"/>
                        <a14:foregroundMark x1="61985" y1="2322" x2="37828" y2="1990"/>
                        <a14:foregroundMark x1="37828" y1="2156" x2="24157" y2="4975"/>
                        <a14:foregroundMark x1="31273" y1="94030" x2="68352" y2="93698"/>
                        <a14:foregroundMark x1="62547" y1="94859" x2="41760" y2="94693"/>
                        <a14:backgroundMark x1="26966" y1="1327" x2="66479" y2="995"/>
                      </a14:backgroundRemoval>
                    </a14:imgEffect>
                  </a14:imgLayer>
                </a14:imgProps>
              </a:ext>
              <a:ext uri="{28A0092B-C50C-407E-A947-70E740481C1C}">
                <a14:useLocalDpi xmlns:a14="http://schemas.microsoft.com/office/drawing/2010/main" val="0"/>
              </a:ext>
            </a:extLst>
          </a:blip>
          <a:srcRect/>
          <a:stretch>
            <a:fillRect/>
          </a:stretch>
        </p:blipFill>
        <p:spPr bwMode="auto">
          <a:xfrm>
            <a:off x="2832623" y="3699255"/>
            <a:ext cx="1392932" cy="15729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11 '' CHEF Gas Stock Pot 2 Burner EHP-2S | Sinco Restaurant Equipment"/>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500" b="52333" l="14167" r="90500">
                        <a14:backgroundMark x1="17667" y1="26833" x2="38000" y2="50667"/>
                      </a14:backgroundRemoval>
                    </a14:imgEffect>
                  </a14:imgLayer>
                </a14:imgProps>
              </a:ext>
              <a:ext uri="{28A0092B-C50C-407E-A947-70E740481C1C}">
                <a14:useLocalDpi xmlns:a14="http://schemas.microsoft.com/office/drawing/2010/main" val="0"/>
              </a:ext>
            </a:extLst>
          </a:blip>
          <a:srcRect l="14037" t="9273" r="8326" b="47273"/>
          <a:stretch/>
        </p:blipFill>
        <p:spPr bwMode="auto">
          <a:xfrm>
            <a:off x="991075" y="4649870"/>
            <a:ext cx="3123726" cy="18797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ll-Clad Stainless Steel 16 Quart Stock Pot - $199.99 | Stainless steel  dishwasher, Stainless steel cookware, Stock pot"/>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8801" y1="6136" x2="28839" y2="3151"/>
                        <a14:foregroundMark x1="86330" y1="5970" x2="94007" y2="10116"/>
                        <a14:foregroundMark x1="81273" y1="5141" x2="89513" y2="7629"/>
                        <a14:foregroundMark x1="83333" y1="5638" x2="61985" y2="2653"/>
                        <a14:foregroundMark x1="61985" y1="2322" x2="37828" y2="1990"/>
                        <a14:foregroundMark x1="37828" y1="2156" x2="24157" y2="4975"/>
                        <a14:foregroundMark x1="31273" y1="94030" x2="68352" y2="93698"/>
                        <a14:foregroundMark x1="62547" y1="94859" x2="41760" y2="94693"/>
                        <a14:backgroundMark x1="26966" y1="1327" x2="66479" y2="995"/>
                      </a14:backgroundRemoval>
                    </a14:imgEffect>
                  </a14:imgLayer>
                </a14:imgProps>
              </a:ext>
              <a:ext uri="{28A0092B-C50C-407E-A947-70E740481C1C}">
                <a14:useLocalDpi xmlns:a14="http://schemas.microsoft.com/office/drawing/2010/main" val="0"/>
              </a:ext>
            </a:extLst>
          </a:blip>
          <a:srcRect/>
          <a:stretch>
            <a:fillRect/>
          </a:stretch>
        </p:blipFill>
        <p:spPr bwMode="auto">
          <a:xfrm>
            <a:off x="1803149" y="4187535"/>
            <a:ext cx="1610332" cy="1818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17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00085"/>
            <a:ext cx="11019095" cy="1233918"/>
            <a:chOff x="219919" y="255270"/>
            <a:chExt cx="10544537" cy="1233918"/>
          </a:xfrm>
          <a:solidFill>
            <a:schemeClr val="accent5">
              <a:lumMod val="75000"/>
            </a:schemeClr>
          </a:solidFill>
        </p:grpSpPr>
        <p:sp>
          <p:nvSpPr>
            <p:cNvPr id="5" name="Chevron 4"/>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6"/>
            <a:ext cx="10515600" cy="1233918"/>
          </a:xfrm>
        </p:spPr>
        <p:txBody>
          <a:bodyPr/>
          <a:lstStyle/>
          <a:p>
            <a:r>
              <a:rPr lang="en-US" b="1" dirty="0">
                <a:solidFill>
                  <a:schemeClr val="bg1"/>
                </a:solidFill>
                <a:latin typeface="Microsoft JhengHei" panose="020B0604030504040204" pitchFamily="34" charset="-120"/>
                <a:ea typeface="Microsoft JhengHei" panose="020B0604030504040204" pitchFamily="34" charset="-120"/>
              </a:rPr>
              <a:t>Just-In-Time Scenario</a:t>
            </a:r>
          </a:p>
        </p:txBody>
      </p:sp>
      <p:sp>
        <p:nvSpPr>
          <p:cNvPr id="7" name="Content Placeholder 2"/>
          <p:cNvSpPr>
            <a:spLocks noGrp="1"/>
          </p:cNvSpPr>
          <p:nvPr>
            <p:ph idx="1"/>
          </p:nvPr>
        </p:nvSpPr>
        <p:spPr>
          <a:xfrm>
            <a:off x="371475" y="1816101"/>
            <a:ext cx="11139725" cy="1022350"/>
          </a:xfrm>
        </p:spPr>
        <p:txBody>
          <a:bodyPr>
            <a:noAutofit/>
          </a:bodyPr>
          <a:lstStyle/>
          <a:p>
            <a:pPr marL="0" indent="0">
              <a:buNone/>
            </a:pPr>
            <a:r>
              <a:rPr lang="en-US" sz="3200" dirty="0"/>
              <a:t>Justin Thyme Elementary serves 500 students for lunch. </a:t>
            </a:r>
          </a:p>
          <a:p>
            <a:pPr marL="0" indent="0">
              <a:buNone/>
            </a:pPr>
            <a:r>
              <a:rPr lang="en-US" sz="3200" dirty="0"/>
              <a:t>There are 3 serving periods for lunch. </a:t>
            </a:r>
          </a:p>
          <a:p>
            <a:pPr marL="0" indent="0">
              <a:buNone/>
            </a:pPr>
            <a:r>
              <a:rPr lang="en-US" sz="3200" dirty="0"/>
              <a:t>Today’s lunch menu has the following entree’s: </a:t>
            </a:r>
          </a:p>
        </p:txBody>
      </p:sp>
      <p:sp>
        <p:nvSpPr>
          <p:cNvPr id="8" name="Content Placeholder 2"/>
          <p:cNvSpPr txBox="1">
            <a:spLocks/>
          </p:cNvSpPr>
          <p:nvPr/>
        </p:nvSpPr>
        <p:spPr>
          <a:xfrm>
            <a:off x="8582944" y="2656525"/>
            <a:ext cx="3347503" cy="1675884"/>
          </a:xfrm>
          <a:prstGeom prst="rect">
            <a:avLst/>
          </a:prstGeom>
          <a:solidFill>
            <a:schemeClr val="accent2">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r>
              <a:rPr lang="en-US" sz="3200" dirty="0"/>
              <a:t>1</a:t>
            </a:r>
            <a:r>
              <a:rPr lang="en-US" sz="3200" baseline="30000" dirty="0"/>
              <a:t>st</a:t>
            </a:r>
            <a:r>
              <a:rPr lang="en-US" sz="3200" dirty="0"/>
              <a:t> lunch: 11:00</a:t>
            </a:r>
          </a:p>
          <a:p>
            <a:pPr marL="365760" indent="-365760"/>
            <a:r>
              <a:rPr lang="en-US" sz="3200" dirty="0"/>
              <a:t>2</a:t>
            </a:r>
            <a:r>
              <a:rPr lang="en-US" sz="3200" baseline="30000" dirty="0"/>
              <a:t>nd</a:t>
            </a:r>
            <a:r>
              <a:rPr lang="en-US" sz="3200" dirty="0"/>
              <a:t> lunch: 11:45</a:t>
            </a:r>
          </a:p>
          <a:p>
            <a:pPr marL="365760" indent="-365760"/>
            <a:r>
              <a:rPr lang="en-US" sz="3200" dirty="0"/>
              <a:t>3</a:t>
            </a:r>
            <a:r>
              <a:rPr lang="en-US" sz="3200" baseline="30000" dirty="0"/>
              <a:t>rd</a:t>
            </a:r>
            <a:r>
              <a:rPr lang="en-US" sz="3200" dirty="0"/>
              <a:t> lunch: 12:30</a:t>
            </a:r>
          </a:p>
        </p:txBody>
      </p:sp>
      <p:sp>
        <p:nvSpPr>
          <p:cNvPr id="37" name="Content Placeholder 2"/>
          <p:cNvSpPr txBox="1">
            <a:spLocks/>
          </p:cNvSpPr>
          <p:nvPr/>
        </p:nvSpPr>
        <p:spPr>
          <a:xfrm>
            <a:off x="506300" y="3501490"/>
            <a:ext cx="8604749" cy="2369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200" dirty="0"/>
              <a:t>Café LA Burger – preparation and assembly time: 45 min for 100 servings</a:t>
            </a:r>
          </a:p>
          <a:p>
            <a:pPr marL="457200" indent="-457200">
              <a:buFont typeface="Wingdings" panose="05000000000000000000" pitchFamily="2" charset="2"/>
              <a:buChar char="Ø"/>
            </a:pPr>
            <a:r>
              <a:rPr lang="en-US" sz="3200" dirty="0"/>
              <a:t>Chicken Cesar Salad – 1 hour for 100 servings</a:t>
            </a:r>
          </a:p>
          <a:p>
            <a:pPr marL="457200" indent="-457200">
              <a:buFont typeface="Wingdings" panose="05000000000000000000" pitchFamily="2" charset="2"/>
              <a:buChar char="Ø"/>
            </a:pPr>
            <a:r>
              <a:rPr lang="en-US" sz="3200" dirty="0"/>
              <a:t>Yogurt and Granola – 10 minutes for 50 servings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8375" y="5428735"/>
            <a:ext cx="3186170" cy="1220788"/>
          </a:xfrm>
          <a:prstGeom prst="rect">
            <a:avLst/>
          </a:prstGeom>
        </p:spPr>
      </p:pic>
    </p:spTree>
    <p:extLst>
      <p:ext uri="{BB962C8B-B14F-4D97-AF65-F5344CB8AC3E}">
        <p14:creationId xmlns:p14="http://schemas.microsoft.com/office/powerpoint/2010/main" val="585919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00085"/>
            <a:ext cx="11019095" cy="1233918"/>
            <a:chOff x="219919" y="255270"/>
            <a:chExt cx="10544537" cy="1233918"/>
          </a:xfrm>
          <a:solidFill>
            <a:schemeClr val="accent5">
              <a:lumMod val="75000"/>
            </a:schemeClr>
          </a:solidFill>
        </p:grpSpPr>
        <p:sp>
          <p:nvSpPr>
            <p:cNvPr id="5" name="Chevron 4"/>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6"/>
            <a:ext cx="10515600" cy="1233918"/>
          </a:xfrm>
        </p:spPr>
        <p:txBody>
          <a:bodyPr/>
          <a:lstStyle/>
          <a:p>
            <a:r>
              <a:rPr lang="en-US" b="1" dirty="0">
                <a:solidFill>
                  <a:schemeClr val="bg1"/>
                </a:solidFill>
                <a:latin typeface="Microsoft JhengHei" panose="020B0604030504040204" pitchFamily="34" charset="-120"/>
                <a:ea typeface="Microsoft JhengHei" panose="020B0604030504040204" pitchFamily="34" charset="-120"/>
              </a:rPr>
              <a:t>Just-In-Time Practice Worksheet</a:t>
            </a:r>
          </a:p>
        </p:txBody>
      </p:sp>
      <p:sp>
        <p:nvSpPr>
          <p:cNvPr id="7" name="Content Placeholder 2"/>
          <p:cNvSpPr>
            <a:spLocks noGrp="1"/>
          </p:cNvSpPr>
          <p:nvPr>
            <p:ph idx="1"/>
          </p:nvPr>
        </p:nvSpPr>
        <p:spPr>
          <a:xfrm>
            <a:off x="371476" y="1816101"/>
            <a:ext cx="10487024" cy="1148402"/>
          </a:xfrm>
        </p:spPr>
        <p:txBody>
          <a:bodyPr>
            <a:noAutofit/>
          </a:bodyPr>
          <a:lstStyle/>
          <a:p>
            <a:pPr marL="0" indent="0">
              <a:buNone/>
            </a:pPr>
            <a:r>
              <a:rPr lang="en-US" sz="3200" dirty="0"/>
              <a:t>On your worksheet, rank the time the food items need to be started and completed to have ready just in time for service.   </a:t>
            </a:r>
          </a:p>
        </p:txBody>
      </p:sp>
      <p:sp>
        <p:nvSpPr>
          <p:cNvPr id="37" name="Content Placeholder 2"/>
          <p:cNvSpPr txBox="1">
            <a:spLocks/>
          </p:cNvSpPr>
          <p:nvPr/>
        </p:nvSpPr>
        <p:spPr>
          <a:xfrm>
            <a:off x="8137922" y="2863656"/>
            <a:ext cx="3711967" cy="2017968"/>
          </a:xfrm>
          <a:prstGeom prst="rect">
            <a:avLst/>
          </a:prstGeom>
          <a:solidFill>
            <a:schemeClr val="accent2">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u="sng" dirty="0"/>
              <a:t>Total Projected Serving</a:t>
            </a:r>
          </a:p>
          <a:p>
            <a:pPr indent="-457200"/>
            <a:r>
              <a:rPr lang="en-US" dirty="0"/>
              <a:t>Hamburger: 350</a:t>
            </a:r>
          </a:p>
          <a:p>
            <a:pPr indent="-457200"/>
            <a:r>
              <a:rPr lang="en-US" dirty="0"/>
              <a:t>Salad: 100</a:t>
            </a:r>
          </a:p>
          <a:p>
            <a:pPr indent="-457200"/>
            <a:r>
              <a:rPr lang="en-US" dirty="0"/>
              <a:t>Yogurt: 50</a:t>
            </a:r>
          </a:p>
        </p:txBody>
      </p:sp>
      <p:sp>
        <p:nvSpPr>
          <p:cNvPr id="39" name="Content Placeholder 2"/>
          <p:cNvSpPr txBox="1">
            <a:spLocks/>
          </p:cNvSpPr>
          <p:nvPr/>
        </p:nvSpPr>
        <p:spPr>
          <a:xfrm>
            <a:off x="637607" y="2857539"/>
            <a:ext cx="7131237" cy="12094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200" dirty="0"/>
              <a:t>Use the projected servings per serving period to help make determination </a:t>
            </a:r>
          </a:p>
        </p:txBody>
      </p:sp>
      <p:graphicFrame>
        <p:nvGraphicFramePr>
          <p:cNvPr id="40" name="Table 39"/>
          <p:cNvGraphicFramePr>
            <a:graphicFrameLocks noGrp="1"/>
          </p:cNvGraphicFramePr>
          <p:nvPr>
            <p:extLst>
              <p:ext uri="{D42A27DB-BD31-4B8C-83A1-F6EECF244321}">
                <p14:modId xmlns:p14="http://schemas.microsoft.com/office/powerpoint/2010/main" val="2177248777"/>
              </p:ext>
            </p:extLst>
          </p:nvPr>
        </p:nvGraphicFramePr>
        <p:xfrm>
          <a:off x="637607" y="4067020"/>
          <a:ext cx="7144784" cy="2505970"/>
        </p:xfrm>
        <a:graphic>
          <a:graphicData uri="http://schemas.openxmlformats.org/drawingml/2006/table">
            <a:tbl>
              <a:tblPr firstRow="1" bandRow="1">
                <a:tableStyleId>{5C22544A-7EE6-4342-B048-85BDC9FD1C3A}</a:tableStyleId>
              </a:tblPr>
              <a:tblGrid>
                <a:gridCol w="1786196">
                  <a:extLst>
                    <a:ext uri="{9D8B030D-6E8A-4147-A177-3AD203B41FA5}">
                      <a16:colId xmlns:a16="http://schemas.microsoft.com/office/drawing/2014/main" val="67025876"/>
                    </a:ext>
                  </a:extLst>
                </a:gridCol>
                <a:gridCol w="1786196">
                  <a:extLst>
                    <a:ext uri="{9D8B030D-6E8A-4147-A177-3AD203B41FA5}">
                      <a16:colId xmlns:a16="http://schemas.microsoft.com/office/drawing/2014/main" val="3374496960"/>
                    </a:ext>
                  </a:extLst>
                </a:gridCol>
                <a:gridCol w="1786196">
                  <a:extLst>
                    <a:ext uri="{9D8B030D-6E8A-4147-A177-3AD203B41FA5}">
                      <a16:colId xmlns:a16="http://schemas.microsoft.com/office/drawing/2014/main" val="4215062478"/>
                    </a:ext>
                  </a:extLst>
                </a:gridCol>
                <a:gridCol w="1786196">
                  <a:extLst>
                    <a:ext uri="{9D8B030D-6E8A-4147-A177-3AD203B41FA5}">
                      <a16:colId xmlns:a16="http://schemas.microsoft.com/office/drawing/2014/main" val="2995559051"/>
                    </a:ext>
                  </a:extLst>
                </a:gridCol>
              </a:tblGrid>
              <a:tr h="551945">
                <a:tc>
                  <a:txBody>
                    <a:bodyPr/>
                    <a:lstStyle/>
                    <a:p>
                      <a:pPr algn="ctr"/>
                      <a:endParaRPr lang="en-US" dirty="0"/>
                    </a:p>
                  </a:txBody>
                  <a:tcPr>
                    <a:solidFill>
                      <a:schemeClr val="accent2">
                        <a:lumMod val="75000"/>
                      </a:schemeClr>
                    </a:solidFill>
                  </a:tcPr>
                </a:tc>
                <a:tc>
                  <a:txBody>
                    <a:bodyPr/>
                    <a:lstStyle/>
                    <a:p>
                      <a:pPr algn="ctr"/>
                      <a:r>
                        <a:rPr lang="en-US" sz="2400" dirty="0"/>
                        <a:t>1</a:t>
                      </a:r>
                      <a:r>
                        <a:rPr lang="en-US" sz="2400" baseline="30000" dirty="0"/>
                        <a:t>st</a:t>
                      </a:r>
                      <a:r>
                        <a:rPr lang="en-US" sz="2400" baseline="0" dirty="0"/>
                        <a:t> LUNCH</a:t>
                      </a:r>
                    </a:p>
                    <a:p>
                      <a:pPr algn="ctr"/>
                      <a:r>
                        <a:rPr lang="en-US" sz="2000" baseline="0" dirty="0"/>
                        <a:t>(135 servings)</a:t>
                      </a:r>
                      <a:endParaRPr lang="en-US" sz="2000" dirty="0"/>
                    </a:p>
                  </a:txBody>
                  <a:tcPr>
                    <a:solidFill>
                      <a:schemeClr val="accent2">
                        <a:lumMod val="75000"/>
                      </a:schemeClr>
                    </a:solidFill>
                  </a:tcPr>
                </a:tc>
                <a:tc>
                  <a:txBody>
                    <a:bodyPr/>
                    <a:lstStyle/>
                    <a:p>
                      <a:pPr algn="ctr"/>
                      <a:r>
                        <a:rPr lang="en-US" sz="2400" dirty="0"/>
                        <a:t>2</a:t>
                      </a:r>
                      <a:r>
                        <a:rPr lang="en-US" sz="2400" baseline="30000" dirty="0"/>
                        <a:t>ND</a:t>
                      </a:r>
                      <a:r>
                        <a:rPr lang="en-US" sz="2400" dirty="0"/>
                        <a:t> LUNCH</a:t>
                      </a:r>
                    </a:p>
                    <a:p>
                      <a:pPr algn="ctr"/>
                      <a:r>
                        <a:rPr lang="en-US" sz="2000" dirty="0"/>
                        <a:t>(185 servings)</a:t>
                      </a:r>
                    </a:p>
                  </a:txBody>
                  <a:tcPr>
                    <a:solidFill>
                      <a:schemeClr val="accent2">
                        <a:lumMod val="75000"/>
                      </a:schemeClr>
                    </a:solidFill>
                  </a:tcPr>
                </a:tc>
                <a:tc>
                  <a:txBody>
                    <a:bodyPr/>
                    <a:lstStyle/>
                    <a:p>
                      <a:pPr algn="ctr"/>
                      <a:r>
                        <a:rPr lang="en-US" sz="2400" dirty="0"/>
                        <a:t>3</a:t>
                      </a:r>
                      <a:r>
                        <a:rPr lang="en-US" sz="2400" baseline="30000" dirty="0"/>
                        <a:t>RD</a:t>
                      </a:r>
                      <a:r>
                        <a:rPr lang="en-US" sz="2400" dirty="0"/>
                        <a:t> LUNCH</a:t>
                      </a:r>
                    </a:p>
                    <a:p>
                      <a:pPr algn="ctr"/>
                      <a:r>
                        <a:rPr lang="en-US" sz="2000" dirty="0"/>
                        <a:t>(180 servings)</a:t>
                      </a:r>
                    </a:p>
                  </a:txBody>
                  <a:tcPr>
                    <a:solidFill>
                      <a:schemeClr val="accent2">
                        <a:lumMod val="75000"/>
                      </a:schemeClr>
                    </a:solidFill>
                  </a:tcPr>
                </a:tc>
                <a:extLst>
                  <a:ext uri="{0D108BD9-81ED-4DB2-BD59-A6C34878D82A}">
                    <a16:rowId xmlns:a16="http://schemas.microsoft.com/office/drawing/2014/main" val="1501923381"/>
                  </a:ext>
                </a:extLst>
              </a:tr>
              <a:tr h="551945">
                <a:tc>
                  <a:txBody>
                    <a:bodyPr/>
                    <a:lstStyle/>
                    <a:p>
                      <a:pPr algn="ctr"/>
                      <a:r>
                        <a:rPr lang="en-US" dirty="0"/>
                        <a:t>HAMBURGER</a:t>
                      </a:r>
                    </a:p>
                  </a:txBody>
                  <a:tcPr>
                    <a:solidFill>
                      <a:schemeClr val="accent2">
                        <a:lumMod val="40000"/>
                        <a:lumOff val="60000"/>
                      </a:schemeClr>
                    </a:solidFill>
                  </a:tcPr>
                </a:tc>
                <a:tc>
                  <a:txBody>
                    <a:bodyPr/>
                    <a:lstStyle/>
                    <a:p>
                      <a:pPr algn="ctr"/>
                      <a:r>
                        <a:rPr lang="en-US" sz="2400" dirty="0"/>
                        <a:t>85</a:t>
                      </a:r>
                    </a:p>
                  </a:txBody>
                  <a:tcPr>
                    <a:solidFill>
                      <a:schemeClr val="accent2">
                        <a:lumMod val="40000"/>
                        <a:lumOff val="60000"/>
                      </a:schemeClr>
                    </a:solidFill>
                  </a:tcPr>
                </a:tc>
                <a:tc>
                  <a:txBody>
                    <a:bodyPr/>
                    <a:lstStyle/>
                    <a:p>
                      <a:pPr algn="ctr"/>
                      <a:r>
                        <a:rPr lang="en-US" sz="2400" dirty="0"/>
                        <a:t>130</a:t>
                      </a:r>
                    </a:p>
                  </a:txBody>
                  <a:tcPr>
                    <a:solidFill>
                      <a:schemeClr val="accent2">
                        <a:lumMod val="40000"/>
                        <a:lumOff val="60000"/>
                      </a:schemeClr>
                    </a:solidFill>
                  </a:tcPr>
                </a:tc>
                <a:tc>
                  <a:txBody>
                    <a:bodyPr/>
                    <a:lstStyle/>
                    <a:p>
                      <a:pPr algn="ctr"/>
                      <a:r>
                        <a:rPr lang="en-US" sz="2400" dirty="0"/>
                        <a:t>135</a:t>
                      </a:r>
                    </a:p>
                  </a:txBody>
                  <a:tcPr>
                    <a:solidFill>
                      <a:schemeClr val="accent2">
                        <a:lumMod val="40000"/>
                        <a:lumOff val="60000"/>
                      </a:schemeClr>
                    </a:solidFill>
                  </a:tcPr>
                </a:tc>
                <a:extLst>
                  <a:ext uri="{0D108BD9-81ED-4DB2-BD59-A6C34878D82A}">
                    <a16:rowId xmlns:a16="http://schemas.microsoft.com/office/drawing/2014/main" val="44878655"/>
                  </a:ext>
                </a:extLst>
              </a:tr>
              <a:tr h="551945">
                <a:tc>
                  <a:txBody>
                    <a:bodyPr/>
                    <a:lstStyle/>
                    <a:p>
                      <a:pPr algn="ctr"/>
                      <a:r>
                        <a:rPr lang="en-US" dirty="0"/>
                        <a:t>CESAR SALAD</a:t>
                      </a:r>
                    </a:p>
                  </a:txBody>
                  <a:tcPr>
                    <a:solidFill>
                      <a:schemeClr val="accent2">
                        <a:lumMod val="40000"/>
                        <a:lumOff val="60000"/>
                      </a:schemeClr>
                    </a:solidFill>
                  </a:tcPr>
                </a:tc>
                <a:tc>
                  <a:txBody>
                    <a:bodyPr/>
                    <a:lstStyle/>
                    <a:p>
                      <a:pPr algn="ctr"/>
                      <a:r>
                        <a:rPr lang="en-US" sz="2400" dirty="0"/>
                        <a:t>20</a:t>
                      </a:r>
                    </a:p>
                  </a:txBody>
                  <a:tcPr>
                    <a:solidFill>
                      <a:schemeClr val="accent2">
                        <a:lumMod val="40000"/>
                        <a:lumOff val="60000"/>
                      </a:schemeClr>
                    </a:solidFill>
                  </a:tcPr>
                </a:tc>
                <a:tc>
                  <a:txBody>
                    <a:bodyPr/>
                    <a:lstStyle/>
                    <a:p>
                      <a:pPr algn="ctr"/>
                      <a:r>
                        <a:rPr lang="en-US" sz="2400" dirty="0"/>
                        <a:t>40</a:t>
                      </a:r>
                    </a:p>
                  </a:txBody>
                  <a:tcPr>
                    <a:solidFill>
                      <a:schemeClr val="accent2">
                        <a:lumMod val="40000"/>
                        <a:lumOff val="60000"/>
                      </a:schemeClr>
                    </a:solidFill>
                  </a:tcPr>
                </a:tc>
                <a:tc>
                  <a:txBody>
                    <a:bodyPr/>
                    <a:lstStyle/>
                    <a:p>
                      <a:pPr algn="ctr"/>
                      <a:r>
                        <a:rPr lang="en-US" sz="2400" dirty="0"/>
                        <a:t>40</a:t>
                      </a:r>
                    </a:p>
                  </a:txBody>
                  <a:tcPr>
                    <a:solidFill>
                      <a:schemeClr val="accent2">
                        <a:lumMod val="40000"/>
                        <a:lumOff val="60000"/>
                      </a:schemeClr>
                    </a:solidFill>
                  </a:tcPr>
                </a:tc>
                <a:extLst>
                  <a:ext uri="{0D108BD9-81ED-4DB2-BD59-A6C34878D82A}">
                    <a16:rowId xmlns:a16="http://schemas.microsoft.com/office/drawing/2014/main" val="436560444"/>
                  </a:ext>
                </a:extLst>
              </a:tr>
              <a:tr h="551945">
                <a:tc>
                  <a:txBody>
                    <a:bodyPr/>
                    <a:lstStyle/>
                    <a:p>
                      <a:pPr algn="ctr"/>
                      <a:r>
                        <a:rPr lang="en-US" dirty="0"/>
                        <a:t>YOGURT &amp; GRANOLA</a:t>
                      </a:r>
                    </a:p>
                  </a:txBody>
                  <a:tcPr>
                    <a:solidFill>
                      <a:schemeClr val="accent2">
                        <a:lumMod val="40000"/>
                        <a:lumOff val="60000"/>
                      </a:schemeClr>
                    </a:solidFill>
                  </a:tcPr>
                </a:tc>
                <a:tc>
                  <a:txBody>
                    <a:bodyPr/>
                    <a:lstStyle/>
                    <a:p>
                      <a:pPr algn="ctr"/>
                      <a:r>
                        <a:rPr lang="en-US" sz="2400" dirty="0"/>
                        <a:t>30</a:t>
                      </a:r>
                    </a:p>
                  </a:txBody>
                  <a:tcPr>
                    <a:solidFill>
                      <a:schemeClr val="accent2">
                        <a:lumMod val="40000"/>
                        <a:lumOff val="60000"/>
                      </a:schemeClr>
                    </a:solidFill>
                  </a:tcPr>
                </a:tc>
                <a:tc>
                  <a:txBody>
                    <a:bodyPr/>
                    <a:lstStyle/>
                    <a:p>
                      <a:pPr algn="ctr"/>
                      <a:r>
                        <a:rPr lang="en-US" sz="2400" dirty="0"/>
                        <a:t>15</a:t>
                      </a:r>
                    </a:p>
                  </a:txBody>
                  <a:tcPr>
                    <a:solidFill>
                      <a:schemeClr val="accent2">
                        <a:lumMod val="40000"/>
                        <a:lumOff val="60000"/>
                      </a:schemeClr>
                    </a:solidFill>
                  </a:tcPr>
                </a:tc>
                <a:tc>
                  <a:txBody>
                    <a:bodyPr/>
                    <a:lstStyle/>
                    <a:p>
                      <a:pPr algn="ctr"/>
                      <a:r>
                        <a:rPr lang="en-US" sz="2400" dirty="0"/>
                        <a:t>5</a:t>
                      </a:r>
                    </a:p>
                  </a:txBody>
                  <a:tcPr>
                    <a:solidFill>
                      <a:schemeClr val="accent2">
                        <a:lumMod val="40000"/>
                        <a:lumOff val="60000"/>
                      </a:schemeClr>
                    </a:solidFill>
                  </a:tcPr>
                </a:tc>
                <a:extLst>
                  <a:ext uri="{0D108BD9-81ED-4DB2-BD59-A6C34878D82A}">
                    <a16:rowId xmlns:a16="http://schemas.microsoft.com/office/drawing/2014/main" val="4161784498"/>
                  </a:ext>
                </a:extLst>
              </a:tr>
            </a:tbl>
          </a:graphicData>
        </a:graphic>
      </p:graphicFrame>
      <p:pic>
        <p:nvPicPr>
          <p:cNvPr id="41" name="Picture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7922" y="5227484"/>
            <a:ext cx="3662747" cy="1403389"/>
          </a:xfrm>
          <a:prstGeom prst="rect">
            <a:avLst/>
          </a:prstGeom>
        </p:spPr>
      </p:pic>
    </p:spTree>
    <p:extLst>
      <p:ext uri="{BB962C8B-B14F-4D97-AF65-F5344CB8AC3E}">
        <p14:creationId xmlns:p14="http://schemas.microsoft.com/office/powerpoint/2010/main" val="1673785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00085"/>
            <a:ext cx="11019095" cy="1233918"/>
            <a:chOff x="219919" y="255270"/>
            <a:chExt cx="10544537" cy="1233918"/>
          </a:xfrm>
          <a:solidFill>
            <a:schemeClr val="accent5">
              <a:lumMod val="75000"/>
            </a:schemeClr>
          </a:solidFill>
        </p:grpSpPr>
        <p:sp>
          <p:nvSpPr>
            <p:cNvPr id="5" name="Chevron 4"/>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6"/>
            <a:ext cx="10515600" cy="1233918"/>
          </a:xfrm>
        </p:spPr>
        <p:txBody>
          <a:bodyPr/>
          <a:lstStyle/>
          <a:p>
            <a:r>
              <a:rPr lang="en-US" b="1" dirty="0">
                <a:solidFill>
                  <a:schemeClr val="bg1"/>
                </a:solidFill>
                <a:latin typeface="Microsoft JhengHei" panose="020B0604030504040204" pitchFamily="34" charset="-120"/>
                <a:ea typeface="Microsoft JhengHei" panose="020B0604030504040204" pitchFamily="34" charset="-120"/>
              </a:rPr>
              <a:t>Just-In-Time Practice Worksheet</a:t>
            </a:r>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3461" y="2817810"/>
            <a:ext cx="2587769" cy="991509"/>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00283872"/>
              </p:ext>
            </p:extLst>
          </p:nvPr>
        </p:nvGraphicFramePr>
        <p:xfrm>
          <a:off x="7322869" y="1940246"/>
          <a:ext cx="4419604" cy="4544056"/>
        </p:xfrm>
        <a:graphic>
          <a:graphicData uri="http://schemas.openxmlformats.org/drawingml/2006/table">
            <a:tbl>
              <a:tblPr firstRow="1" bandRow="1">
                <a:tableStyleId>{073A0DAA-6AF3-43AB-8588-CEC1D06C72B9}</a:tableStyleId>
              </a:tblPr>
              <a:tblGrid>
                <a:gridCol w="923927">
                  <a:extLst>
                    <a:ext uri="{9D8B030D-6E8A-4147-A177-3AD203B41FA5}">
                      <a16:colId xmlns:a16="http://schemas.microsoft.com/office/drawing/2014/main" val="1054996029"/>
                    </a:ext>
                  </a:extLst>
                </a:gridCol>
                <a:gridCol w="1133475">
                  <a:extLst>
                    <a:ext uri="{9D8B030D-6E8A-4147-A177-3AD203B41FA5}">
                      <a16:colId xmlns:a16="http://schemas.microsoft.com/office/drawing/2014/main" val="736929337"/>
                    </a:ext>
                  </a:extLst>
                </a:gridCol>
                <a:gridCol w="1085850">
                  <a:extLst>
                    <a:ext uri="{9D8B030D-6E8A-4147-A177-3AD203B41FA5}">
                      <a16:colId xmlns:a16="http://schemas.microsoft.com/office/drawing/2014/main" val="1068271694"/>
                    </a:ext>
                  </a:extLst>
                </a:gridCol>
                <a:gridCol w="1276352">
                  <a:extLst>
                    <a:ext uri="{9D8B030D-6E8A-4147-A177-3AD203B41FA5}">
                      <a16:colId xmlns:a16="http://schemas.microsoft.com/office/drawing/2014/main" val="3407939077"/>
                    </a:ext>
                  </a:extLst>
                </a:gridCol>
              </a:tblGrid>
              <a:tr h="568007">
                <a:tc>
                  <a:txBody>
                    <a:bodyPr/>
                    <a:lstStyle/>
                    <a:p>
                      <a:pPr algn="ctr"/>
                      <a:r>
                        <a:rPr lang="en-US" dirty="0">
                          <a:solidFill>
                            <a:schemeClr val="tx1"/>
                          </a:solidFill>
                        </a:rPr>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dirty="0">
                          <a:solidFill>
                            <a:schemeClr val="tx1"/>
                          </a:solidFill>
                        </a:rPr>
                        <a:t>1</a:t>
                      </a:r>
                      <a:r>
                        <a:rPr lang="en-US" baseline="30000" dirty="0">
                          <a:solidFill>
                            <a:schemeClr val="tx1"/>
                          </a:solidFill>
                        </a:rPr>
                        <a:t>st</a:t>
                      </a:r>
                      <a:r>
                        <a:rPr lang="en-US" baseline="0" dirty="0">
                          <a:solidFill>
                            <a:schemeClr val="tx1"/>
                          </a:solidFill>
                        </a:rPr>
                        <a:t> Lunch</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dirty="0">
                          <a:solidFill>
                            <a:schemeClr val="tx1"/>
                          </a:solidFill>
                        </a:rPr>
                        <a:t>2</a:t>
                      </a:r>
                      <a:r>
                        <a:rPr lang="en-US" baseline="30000" dirty="0">
                          <a:solidFill>
                            <a:schemeClr val="tx1"/>
                          </a:solidFill>
                        </a:rPr>
                        <a:t>nd</a:t>
                      </a:r>
                      <a:r>
                        <a:rPr lang="en-US" dirty="0">
                          <a:solidFill>
                            <a:schemeClr val="tx1"/>
                          </a:solidFill>
                        </a:rPr>
                        <a:t> 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dirty="0">
                          <a:solidFill>
                            <a:schemeClr val="tx1"/>
                          </a:solidFill>
                        </a:rPr>
                        <a:t>3</a:t>
                      </a:r>
                      <a:r>
                        <a:rPr lang="en-US" baseline="30000" dirty="0">
                          <a:solidFill>
                            <a:schemeClr val="tx1"/>
                          </a:solidFill>
                        </a:rPr>
                        <a:t>rd</a:t>
                      </a:r>
                      <a:r>
                        <a:rPr lang="en-US" dirty="0">
                          <a:solidFill>
                            <a:schemeClr val="tx1"/>
                          </a:solidFill>
                        </a:rPr>
                        <a:t> Lunch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28325085"/>
                  </a:ext>
                </a:extLst>
              </a:tr>
              <a:tr h="568007">
                <a:tc>
                  <a:txBody>
                    <a:bodyPr/>
                    <a:lstStyle/>
                    <a:p>
                      <a:pPr algn="ctr"/>
                      <a:r>
                        <a:rPr lang="en-US" dirty="0"/>
                        <a:t>8:00am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224836"/>
                  </a:ext>
                </a:extLst>
              </a:tr>
              <a:tr h="568007">
                <a:tc>
                  <a:txBody>
                    <a:bodyPr/>
                    <a:lstStyle/>
                    <a:p>
                      <a:pPr algn="ctr"/>
                      <a:r>
                        <a:rPr lang="en-US" dirty="0"/>
                        <a:t>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4195676"/>
                  </a:ext>
                </a:extLst>
              </a:tr>
              <a:tr h="568007">
                <a:tc>
                  <a:txBody>
                    <a:bodyPr/>
                    <a:lstStyle/>
                    <a:p>
                      <a:pPr algn="ctr"/>
                      <a:r>
                        <a:rPr lang="en-US"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404322"/>
                  </a:ext>
                </a:extLst>
              </a:tr>
              <a:tr h="568007">
                <a:tc>
                  <a:txBody>
                    <a:bodyPr/>
                    <a:lstStyle/>
                    <a:p>
                      <a:pPr algn="ctr"/>
                      <a:r>
                        <a:rPr lang="en-US" dirty="0"/>
                        <a:t>11:00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2322910"/>
                  </a:ext>
                </a:extLst>
              </a:tr>
              <a:tr h="568007">
                <a:tc>
                  <a:txBody>
                    <a:bodyPr/>
                    <a:lstStyle/>
                    <a:p>
                      <a:pPr algn="ctr"/>
                      <a:r>
                        <a:rPr lang="en-US" dirty="0"/>
                        <a:t>12:00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5563704"/>
                  </a:ext>
                </a:extLst>
              </a:tr>
              <a:tr h="568007">
                <a:tc>
                  <a:txBody>
                    <a:bodyPr/>
                    <a:lstStyle/>
                    <a:p>
                      <a:pPr algn="ctr"/>
                      <a:r>
                        <a:rPr lang="en-US"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4161932"/>
                  </a:ext>
                </a:extLst>
              </a:tr>
              <a:tr h="568007">
                <a:tc>
                  <a:txBody>
                    <a:bodyPr/>
                    <a:lstStyle/>
                    <a:p>
                      <a:pPr algn="ctr"/>
                      <a:r>
                        <a:rPr lang="en-US" dirty="0"/>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7600750"/>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356141696"/>
              </p:ext>
            </p:extLst>
          </p:nvPr>
        </p:nvGraphicFramePr>
        <p:xfrm>
          <a:off x="387618" y="3978332"/>
          <a:ext cx="6667500" cy="2505970"/>
        </p:xfrm>
        <a:graphic>
          <a:graphicData uri="http://schemas.openxmlformats.org/drawingml/2006/table">
            <a:tbl>
              <a:tblPr firstRow="1" bandRow="1">
                <a:tableStyleId>{5C22544A-7EE6-4342-B048-85BDC9FD1C3A}</a:tableStyleId>
              </a:tblPr>
              <a:tblGrid>
                <a:gridCol w="1666875">
                  <a:extLst>
                    <a:ext uri="{9D8B030D-6E8A-4147-A177-3AD203B41FA5}">
                      <a16:colId xmlns:a16="http://schemas.microsoft.com/office/drawing/2014/main" val="67025876"/>
                    </a:ext>
                  </a:extLst>
                </a:gridCol>
                <a:gridCol w="1666875">
                  <a:extLst>
                    <a:ext uri="{9D8B030D-6E8A-4147-A177-3AD203B41FA5}">
                      <a16:colId xmlns:a16="http://schemas.microsoft.com/office/drawing/2014/main" val="3374496960"/>
                    </a:ext>
                  </a:extLst>
                </a:gridCol>
                <a:gridCol w="1666875">
                  <a:extLst>
                    <a:ext uri="{9D8B030D-6E8A-4147-A177-3AD203B41FA5}">
                      <a16:colId xmlns:a16="http://schemas.microsoft.com/office/drawing/2014/main" val="4215062478"/>
                    </a:ext>
                  </a:extLst>
                </a:gridCol>
                <a:gridCol w="1666875">
                  <a:extLst>
                    <a:ext uri="{9D8B030D-6E8A-4147-A177-3AD203B41FA5}">
                      <a16:colId xmlns:a16="http://schemas.microsoft.com/office/drawing/2014/main" val="2995559051"/>
                    </a:ext>
                  </a:extLst>
                </a:gridCol>
              </a:tblGrid>
              <a:tr h="551945">
                <a:tc>
                  <a:txBody>
                    <a:bodyPr/>
                    <a:lstStyle/>
                    <a:p>
                      <a:pPr algn="ctr"/>
                      <a:endParaRPr lang="en-US" dirty="0"/>
                    </a:p>
                  </a:txBody>
                  <a:tcPr>
                    <a:solidFill>
                      <a:schemeClr val="accent2">
                        <a:lumMod val="75000"/>
                      </a:schemeClr>
                    </a:solidFill>
                  </a:tcPr>
                </a:tc>
                <a:tc>
                  <a:txBody>
                    <a:bodyPr/>
                    <a:lstStyle/>
                    <a:p>
                      <a:pPr algn="ctr"/>
                      <a:r>
                        <a:rPr lang="en-US" sz="2400" dirty="0"/>
                        <a:t>1</a:t>
                      </a:r>
                      <a:r>
                        <a:rPr lang="en-US" sz="2400" baseline="30000" dirty="0"/>
                        <a:t>st</a:t>
                      </a:r>
                      <a:r>
                        <a:rPr lang="en-US" sz="2400" baseline="0" dirty="0"/>
                        <a:t> LUNCH</a:t>
                      </a:r>
                    </a:p>
                    <a:p>
                      <a:pPr algn="ctr"/>
                      <a:r>
                        <a:rPr lang="en-US" sz="2000" baseline="0" dirty="0"/>
                        <a:t>(135 servings)</a:t>
                      </a:r>
                      <a:endParaRPr lang="en-US" sz="2000" dirty="0"/>
                    </a:p>
                  </a:txBody>
                  <a:tcPr>
                    <a:solidFill>
                      <a:schemeClr val="accent2">
                        <a:lumMod val="75000"/>
                      </a:schemeClr>
                    </a:solidFill>
                  </a:tcPr>
                </a:tc>
                <a:tc>
                  <a:txBody>
                    <a:bodyPr/>
                    <a:lstStyle/>
                    <a:p>
                      <a:pPr algn="ctr"/>
                      <a:r>
                        <a:rPr lang="en-US" sz="2400" dirty="0"/>
                        <a:t>2</a:t>
                      </a:r>
                      <a:r>
                        <a:rPr lang="en-US" sz="2400" baseline="30000" dirty="0"/>
                        <a:t>ND</a:t>
                      </a:r>
                      <a:r>
                        <a:rPr lang="en-US" sz="2400" dirty="0"/>
                        <a:t> LUNCH</a:t>
                      </a:r>
                    </a:p>
                    <a:p>
                      <a:pPr algn="ctr"/>
                      <a:r>
                        <a:rPr lang="en-US" sz="2000" dirty="0"/>
                        <a:t>(185 servings)</a:t>
                      </a:r>
                    </a:p>
                  </a:txBody>
                  <a:tcPr>
                    <a:solidFill>
                      <a:schemeClr val="accent2">
                        <a:lumMod val="75000"/>
                      </a:schemeClr>
                    </a:solidFill>
                  </a:tcPr>
                </a:tc>
                <a:tc>
                  <a:txBody>
                    <a:bodyPr/>
                    <a:lstStyle/>
                    <a:p>
                      <a:pPr algn="ctr"/>
                      <a:r>
                        <a:rPr lang="en-US" sz="2400" dirty="0"/>
                        <a:t>3</a:t>
                      </a:r>
                      <a:r>
                        <a:rPr lang="en-US" sz="2400" baseline="30000" dirty="0"/>
                        <a:t>RD</a:t>
                      </a:r>
                      <a:r>
                        <a:rPr lang="en-US" sz="2400" dirty="0"/>
                        <a:t> LUNCH</a:t>
                      </a:r>
                    </a:p>
                    <a:p>
                      <a:pPr algn="ctr"/>
                      <a:r>
                        <a:rPr lang="en-US" sz="2000" dirty="0"/>
                        <a:t>(180 servings)</a:t>
                      </a:r>
                    </a:p>
                  </a:txBody>
                  <a:tcPr>
                    <a:solidFill>
                      <a:schemeClr val="accent2">
                        <a:lumMod val="75000"/>
                      </a:schemeClr>
                    </a:solidFill>
                  </a:tcPr>
                </a:tc>
                <a:extLst>
                  <a:ext uri="{0D108BD9-81ED-4DB2-BD59-A6C34878D82A}">
                    <a16:rowId xmlns:a16="http://schemas.microsoft.com/office/drawing/2014/main" val="1501923381"/>
                  </a:ext>
                </a:extLst>
              </a:tr>
              <a:tr h="551945">
                <a:tc>
                  <a:txBody>
                    <a:bodyPr/>
                    <a:lstStyle/>
                    <a:p>
                      <a:pPr algn="ctr"/>
                      <a:r>
                        <a:rPr lang="en-US" dirty="0"/>
                        <a:t>HAMBURGER</a:t>
                      </a:r>
                    </a:p>
                  </a:txBody>
                  <a:tcPr>
                    <a:solidFill>
                      <a:schemeClr val="accent2">
                        <a:lumMod val="40000"/>
                        <a:lumOff val="60000"/>
                      </a:schemeClr>
                    </a:solidFill>
                  </a:tcPr>
                </a:tc>
                <a:tc>
                  <a:txBody>
                    <a:bodyPr/>
                    <a:lstStyle/>
                    <a:p>
                      <a:pPr algn="ctr"/>
                      <a:r>
                        <a:rPr lang="en-US" sz="2400" dirty="0"/>
                        <a:t>85</a:t>
                      </a:r>
                    </a:p>
                  </a:txBody>
                  <a:tcPr>
                    <a:solidFill>
                      <a:schemeClr val="accent2">
                        <a:lumMod val="40000"/>
                        <a:lumOff val="60000"/>
                      </a:schemeClr>
                    </a:solidFill>
                  </a:tcPr>
                </a:tc>
                <a:tc>
                  <a:txBody>
                    <a:bodyPr/>
                    <a:lstStyle/>
                    <a:p>
                      <a:pPr algn="ctr"/>
                      <a:r>
                        <a:rPr lang="en-US" sz="2400" dirty="0"/>
                        <a:t>130</a:t>
                      </a:r>
                    </a:p>
                  </a:txBody>
                  <a:tcPr>
                    <a:solidFill>
                      <a:schemeClr val="accent2">
                        <a:lumMod val="40000"/>
                        <a:lumOff val="60000"/>
                      </a:schemeClr>
                    </a:solidFill>
                  </a:tcPr>
                </a:tc>
                <a:tc>
                  <a:txBody>
                    <a:bodyPr/>
                    <a:lstStyle/>
                    <a:p>
                      <a:pPr algn="ctr"/>
                      <a:r>
                        <a:rPr lang="en-US" sz="2400" dirty="0"/>
                        <a:t>135</a:t>
                      </a:r>
                    </a:p>
                  </a:txBody>
                  <a:tcPr>
                    <a:solidFill>
                      <a:schemeClr val="accent2">
                        <a:lumMod val="40000"/>
                        <a:lumOff val="60000"/>
                      </a:schemeClr>
                    </a:solidFill>
                  </a:tcPr>
                </a:tc>
                <a:extLst>
                  <a:ext uri="{0D108BD9-81ED-4DB2-BD59-A6C34878D82A}">
                    <a16:rowId xmlns:a16="http://schemas.microsoft.com/office/drawing/2014/main" val="44878655"/>
                  </a:ext>
                </a:extLst>
              </a:tr>
              <a:tr h="551945">
                <a:tc>
                  <a:txBody>
                    <a:bodyPr/>
                    <a:lstStyle/>
                    <a:p>
                      <a:pPr algn="ctr"/>
                      <a:r>
                        <a:rPr lang="en-US" dirty="0"/>
                        <a:t>CESAR SALAD</a:t>
                      </a:r>
                    </a:p>
                  </a:txBody>
                  <a:tcPr>
                    <a:solidFill>
                      <a:schemeClr val="accent2">
                        <a:lumMod val="40000"/>
                        <a:lumOff val="60000"/>
                      </a:schemeClr>
                    </a:solidFill>
                  </a:tcPr>
                </a:tc>
                <a:tc>
                  <a:txBody>
                    <a:bodyPr/>
                    <a:lstStyle/>
                    <a:p>
                      <a:pPr algn="ctr"/>
                      <a:r>
                        <a:rPr lang="en-US" sz="2400" dirty="0"/>
                        <a:t>20</a:t>
                      </a:r>
                    </a:p>
                  </a:txBody>
                  <a:tcPr>
                    <a:solidFill>
                      <a:schemeClr val="accent2">
                        <a:lumMod val="40000"/>
                        <a:lumOff val="60000"/>
                      </a:schemeClr>
                    </a:solidFill>
                  </a:tcPr>
                </a:tc>
                <a:tc>
                  <a:txBody>
                    <a:bodyPr/>
                    <a:lstStyle/>
                    <a:p>
                      <a:pPr algn="ctr"/>
                      <a:r>
                        <a:rPr lang="en-US" sz="2400" dirty="0"/>
                        <a:t>40</a:t>
                      </a:r>
                    </a:p>
                  </a:txBody>
                  <a:tcPr>
                    <a:solidFill>
                      <a:schemeClr val="accent2">
                        <a:lumMod val="40000"/>
                        <a:lumOff val="60000"/>
                      </a:schemeClr>
                    </a:solidFill>
                  </a:tcPr>
                </a:tc>
                <a:tc>
                  <a:txBody>
                    <a:bodyPr/>
                    <a:lstStyle/>
                    <a:p>
                      <a:pPr algn="ctr"/>
                      <a:r>
                        <a:rPr lang="en-US" sz="2400" dirty="0"/>
                        <a:t>40</a:t>
                      </a:r>
                    </a:p>
                  </a:txBody>
                  <a:tcPr>
                    <a:solidFill>
                      <a:schemeClr val="accent2">
                        <a:lumMod val="40000"/>
                        <a:lumOff val="60000"/>
                      </a:schemeClr>
                    </a:solidFill>
                  </a:tcPr>
                </a:tc>
                <a:extLst>
                  <a:ext uri="{0D108BD9-81ED-4DB2-BD59-A6C34878D82A}">
                    <a16:rowId xmlns:a16="http://schemas.microsoft.com/office/drawing/2014/main" val="436560444"/>
                  </a:ext>
                </a:extLst>
              </a:tr>
              <a:tr h="551945">
                <a:tc>
                  <a:txBody>
                    <a:bodyPr/>
                    <a:lstStyle/>
                    <a:p>
                      <a:pPr algn="ctr"/>
                      <a:r>
                        <a:rPr lang="en-US" dirty="0"/>
                        <a:t>YOGURT &amp; GRANOLA</a:t>
                      </a:r>
                    </a:p>
                  </a:txBody>
                  <a:tcPr>
                    <a:solidFill>
                      <a:schemeClr val="accent2">
                        <a:lumMod val="40000"/>
                        <a:lumOff val="60000"/>
                      </a:schemeClr>
                    </a:solidFill>
                  </a:tcPr>
                </a:tc>
                <a:tc>
                  <a:txBody>
                    <a:bodyPr/>
                    <a:lstStyle/>
                    <a:p>
                      <a:pPr algn="ctr"/>
                      <a:r>
                        <a:rPr lang="en-US" sz="2400" dirty="0"/>
                        <a:t>30</a:t>
                      </a:r>
                    </a:p>
                  </a:txBody>
                  <a:tcPr>
                    <a:solidFill>
                      <a:schemeClr val="accent2">
                        <a:lumMod val="40000"/>
                        <a:lumOff val="60000"/>
                      </a:schemeClr>
                    </a:solidFill>
                  </a:tcPr>
                </a:tc>
                <a:tc>
                  <a:txBody>
                    <a:bodyPr/>
                    <a:lstStyle/>
                    <a:p>
                      <a:pPr algn="ctr"/>
                      <a:r>
                        <a:rPr lang="en-US" sz="2400" dirty="0"/>
                        <a:t>15</a:t>
                      </a:r>
                    </a:p>
                  </a:txBody>
                  <a:tcPr>
                    <a:solidFill>
                      <a:schemeClr val="accent2">
                        <a:lumMod val="40000"/>
                        <a:lumOff val="60000"/>
                      </a:schemeClr>
                    </a:solidFill>
                  </a:tcPr>
                </a:tc>
                <a:tc>
                  <a:txBody>
                    <a:bodyPr/>
                    <a:lstStyle/>
                    <a:p>
                      <a:pPr algn="ctr"/>
                      <a:r>
                        <a:rPr lang="en-US" sz="2400" dirty="0"/>
                        <a:t>5</a:t>
                      </a:r>
                    </a:p>
                  </a:txBody>
                  <a:tcPr>
                    <a:solidFill>
                      <a:schemeClr val="accent2">
                        <a:lumMod val="40000"/>
                        <a:lumOff val="60000"/>
                      </a:schemeClr>
                    </a:solidFill>
                  </a:tcPr>
                </a:tc>
                <a:extLst>
                  <a:ext uri="{0D108BD9-81ED-4DB2-BD59-A6C34878D82A}">
                    <a16:rowId xmlns:a16="http://schemas.microsoft.com/office/drawing/2014/main" val="4161784498"/>
                  </a:ext>
                </a:extLst>
              </a:tr>
            </a:tbl>
          </a:graphicData>
        </a:graphic>
      </p:graphicFrame>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5082" l="9783" r="90942">
                        <a14:foregroundMark x1="17029" y1="61202" x2="17029" y2="73770"/>
                        <a14:foregroundMark x1="16304" y1="60109" x2="14855" y2="70492"/>
                        <a14:foregroundMark x1="15942" y1="72131" x2="17029" y2="77596"/>
                      </a14:backgroundRemoval>
                    </a14:imgEffect>
                  </a14:imgLayer>
                </a14:imgProps>
              </a:ext>
              <a:ext uri="{28A0092B-C50C-407E-A947-70E740481C1C}">
                <a14:useLocalDpi xmlns:a14="http://schemas.microsoft.com/office/drawing/2010/main" val="0"/>
              </a:ext>
            </a:extLst>
          </a:blip>
          <a:stretch>
            <a:fillRect/>
          </a:stretch>
        </p:blipFill>
        <p:spPr>
          <a:xfrm>
            <a:off x="4111551" y="1914334"/>
            <a:ext cx="1254179" cy="831575"/>
          </a:xfrm>
          <a:prstGeom prst="rect">
            <a:avLst/>
          </a:prstGeom>
          <a:effectLst>
            <a:outerShdw blurRad="50800" dist="38100" dir="8100000" algn="tr" rotWithShape="0">
              <a:prstClr val="black">
                <a:alpha val="40000"/>
              </a:prstClr>
            </a:outerShdw>
          </a:effectLst>
        </p:spPr>
      </p:pic>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6269" b="97517" l="26443" r="59746">
                        <a14:foregroundMark x1="30940" y1="64022" x2="27715" y2="80981"/>
                        <a14:foregroundMark x1="27624" y1="80436" x2="29078" y2="83222"/>
                        <a14:foregroundMark x1="29078" y1="83041" x2="29668" y2="87341"/>
                        <a14:foregroundMark x1="29668" y1="87341" x2="31667" y2="90248"/>
                        <a14:foregroundMark x1="31667" y1="90248" x2="32303" y2="93761"/>
                        <a14:foregroundMark x1="32303" y1="93761" x2="53112" y2="93216"/>
                        <a14:foregroundMark x1="53112" y1="93216" x2="55111" y2="91278"/>
                        <a14:foregroundMark x1="55202" y1="91278" x2="56792" y2="89703"/>
                        <a14:foregroundMark x1="57292" y1="89703" x2="56247" y2="68443"/>
                        <a14:foregroundMark x1="56247" y1="68322" x2="53339" y2="59721"/>
                        <a14:foregroundMark x1="53339" y1="59721" x2="47070" y2="58328"/>
                        <a14:foregroundMark x1="47070" y1="58328" x2="38755" y2="59419"/>
                        <a14:foregroundMark x1="38664" y1="59055" x2="33667" y2="62084"/>
                        <a14:foregroundMark x1="33530" y1="62084" x2="31895" y2="64749"/>
                        <a14:foregroundMark x1="32303" y1="63780" x2="31440" y2="64446"/>
                      </a14:backgroundRemoval>
                    </a14:imgEffect>
                  </a14:imgLayer>
                </a14:imgProps>
              </a:ext>
              <a:ext uri="{28A0092B-C50C-407E-A947-70E740481C1C}">
                <a14:useLocalDpi xmlns:a14="http://schemas.microsoft.com/office/drawing/2010/main" val="0"/>
              </a:ext>
            </a:extLst>
          </a:blip>
          <a:srcRect l="26771" t="56251" r="40104" b="5277"/>
          <a:stretch/>
        </p:blipFill>
        <p:spPr>
          <a:xfrm rot="17129791" flipH="1">
            <a:off x="5932222" y="1723180"/>
            <a:ext cx="1098464" cy="956838"/>
          </a:xfrm>
          <a:prstGeom prst="rect">
            <a:avLst/>
          </a:prstGeom>
          <a:effectLst>
            <a:outerShdw blurRad="50800" dist="38100" dir="2700000" algn="tl" rotWithShape="0">
              <a:prstClr val="black">
                <a:alpha val="40000"/>
              </a:prstClr>
            </a:outerShdw>
          </a:effectLst>
        </p:spPr>
      </p:pic>
      <p:pic>
        <p:nvPicPr>
          <p:cNvPr id="2052" name="Picture 4" descr="Upstate Farms Yogurt, Nonfat, Strawberry | Low-Fat &amp; Nonfat | Hegedorns  Market"/>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9805">
                        <a14:foregroundMark x1="30664" y1="27930" x2="70703" y2="28906"/>
                      </a14:backgroundRemoval>
                    </a14:imgEffect>
                  </a14:imgLayer>
                </a14:imgProps>
              </a:ext>
              <a:ext uri="{28A0092B-C50C-407E-A947-70E740481C1C}">
                <a14:useLocalDpi xmlns:a14="http://schemas.microsoft.com/office/drawing/2010/main" val="0"/>
              </a:ext>
            </a:extLst>
          </a:blip>
          <a:srcRect/>
          <a:stretch>
            <a:fillRect/>
          </a:stretch>
        </p:blipFill>
        <p:spPr bwMode="auto">
          <a:xfrm>
            <a:off x="5272780" y="1721909"/>
            <a:ext cx="707035" cy="82126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Content Placeholder 2"/>
          <p:cNvSpPr txBox="1">
            <a:spLocks/>
          </p:cNvSpPr>
          <p:nvPr/>
        </p:nvSpPr>
        <p:spPr>
          <a:xfrm>
            <a:off x="410676" y="1996830"/>
            <a:ext cx="3400424" cy="1723718"/>
          </a:xfrm>
          <a:prstGeom prst="rect">
            <a:avLst/>
          </a:prstGeom>
          <a:solidFill>
            <a:schemeClr val="accent2">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r>
              <a:rPr lang="en-US" sz="3200" dirty="0"/>
              <a:t>1</a:t>
            </a:r>
            <a:r>
              <a:rPr lang="en-US" sz="3200" baseline="30000" dirty="0"/>
              <a:t>st</a:t>
            </a:r>
            <a:r>
              <a:rPr lang="en-US" sz="3200" dirty="0"/>
              <a:t> lunch: 11:00</a:t>
            </a:r>
          </a:p>
          <a:p>
            <a:pPr indent="-457200"/>
            <a:r>
              <a:rPr lang="en-US" sz="3200" dirty="0"/>
              <a:t>2</a:t>
            </a:r>
            <a:r>
              <a:rPr lang="en-US" sz="3200" baseline="30000" dirty="0"/>
              <a:t>nd</a:t>
            </a:r>
            <a:r>
              <a:rPr lang="en-US" sz="3200" dirty="0"/>
              <a:t> lunch: 11:45</a:t>
            </a:r>
          </a:p>
          <a:p>
            <a:pPr indent="-457200"/>
            <a:r>
              <a:rPr lang="en-US" sz="3200" dirty="0"/>
              <a:t>3</a:t>
            </a:r>
            <a:r>
              <a:rPr lang="en-US" sz="3200" baseline="30000" dirty="0"/>
              <a:t>rd</a:t>
            </a:r>
            <a:r>
              <a:rPr lang="en-US" sz="3200" dirty="0"/>
              <a:t> lunch: 12:30</a:t>
            </a:r>
          </a:p>
        </p:txBody>
      </p:sp>
    </p:spTree>
    <p:extLst>
      <p:ext uri="{BB962C8B-B14F-4D97-AF65-F5344CB8AC3E}">
        <p14:creationId xmlns:p14="http://schemas.microsoft.com/office/powerpoint/2010/main" val="1644191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00085"/>
            <a:ext cx="11019095" cy="1233918"/>
            <a:chOff x="219919" y="255270"/>
            <a:chExt cx="10544537" cy="1233918"/>
          </a:xfrm>
          <a:solidFill>
            <a:schemeClr val="accent5">
              <a:lumMod val="75000"/>
            </a:schemeClr>
          </a:solidFill>
        </p:grpSpPr>
        <p:sp>
          <p:nvSpPr>
            <p:cNvPr id="5" name="Chevron 4"/>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6"/>
            <a:ext cx="10515600" cy="1233918"/>
          </a:xfrm>
        </p:spPr>
        <p:txBody>
          <a:bodyPr/>
          <a:lstStyle/>
          <a:p>
            <a:r>
              <a:rPr lang="en-US" b="1" dirty="0">
                <a:solidFill>
                  <a:schemeClr val="bg1"/>
                </a:solidFill>
                <a:latin typeface="Microsoft JhengHei" panose="020B0604030504040204" pitchFamily="34" charset="-120"/>
                <a:ea typeface="Microsoft JhengHei" panose="020B0604030504040204" pitchFamily="34" charset="-120"/>
              </a:rPr>
              <a:t>Just-In-Time Practice Worksheet</a:t>
            </a:r>
          </a:p>
        </p:txBody>
      </p:sp>
      <p:graphicFrame>
        <p:nvGraphicFramePr>
          <p:cNvPr id="8" name="Table 7"/>
          <p:cNvGraphicFramePr>
            <a:graphicFrameLocks noGrp="1"/>
          </p:cNvGraphicFramePr>
          <p:nvPr>
            <p:extLst>
              <p:ext uri="{D42A27DB-BD31-4B8C-83A1-F6EECF244321}">
                <p14:modId xmlns:p14="http://schemas.microsoft.com/office/powerpoint/2010/main" val="2380480397"/>
              </p:ext>
            </p:extLst>
          </p:nvPr>
        </p:nvGraphicFramePr>
        <p:xfrm>
          <a:off x="7322869" y="2357638"/>
          <a:ext cx="4419604" cy="4229100"/>
        </p:xfrm>
        <a:graphic>
          <a:graphicData uri="http://schemas.openxmlformats.org/drawingml/2006/table">
            <a:tbl>
              <a:tblPr firstRow="1" bandRow="1">
                <a:tableStyleId>{073A0DAA-6AF3-43AB-8588-CEC1D06C72B9}</a:tableStyleId>
              </a:tblPr>
              <a:tblGrid>
                <a:gridCol w="923927">
                  <a:extLst>
                    <a:ext uri="{9D8B030D-6E8A-4147-A177-3AD203B41FA5}">
                      <a16:colId xmlns:a16="http://schemas.microsoft.com/office/drawing/2014/main" val="1054996029"/>
                    </a:ext>
                  </a:extLst>
                </a:gridCol>
                <a:gridCol w="1133475">
                  <a:extLst>
                    <a:ext uri="{9D8B030D-6E8A-4147-A177-3AD203B41FA5}">
                      <a16:colId xmlns:a16="http://schemas.microsoft.com/office/drawing/2014/main" val="736929337"/>
                    </a:ext>
                  </a:extLst>
                </a:gridCol>
                <a:gridCol w="1085850">
                  <a:extLst>
                    <a:ext uri="{9D8B030D-6E8A-4147-A177-3AD203B41FA5}">
                      <a16:colId xmlns:a16="http://schemas.microsoft.com/office/drawing/2014/main" val="1068271694"/>
                    </a:ext>
                  </a:extLst>
                </a:gridCol>
                <a:gridCol w="1276352">
                  <a:extLst>
                    <a:ext uri="{9D8B030D-6E8A-4147-A177-3AD203B41FA5}">
                      <a16:colId xmlns:a16="http://schemas.microsoft.com/office/drawing/2014/main" val="3407939077"/>
                    </a:ext>
                  </a:extLst>
                </a:gridCol>
              </a:tblGrid>
              <a:tr h="393703">
                <a:tc>
                  <a:txBody>
                    <a:bodyPr/>
                    <a:lstStyle/>
                    <a:p>
                      <a:pPr algn="ctr"/>
                      <a:r>
                        <a:rPr lang="en-US" dirty="0">
                          <a:solidFill>
                            <a:schemeClr val="tx1"/>
                          </a:solidFill>
                        </a:rPr>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dirty="0">
                          <a:solidFill>
                            <a:schemeClr val="tx1"/>
                          </a:solidFill>
                        </a:rPr>
                        <a:t>1</a:t>
                      </a:r>
                      <a:r>
                        <a:rPr lang="en-US" baseline="30000" dirty="0">
                          <a:solidFill>
                            <a:schemeClr val="tx1"/>
                          </a:solidFill>
                        </a:rPr>
                        <a:t>st</a:t>
                      </a:r>
                      <a:r>
                        <a:rPr lang="en-US" baseline="0" dirty="0">
                          <a:solidFill>
                            <a:schemeClr val="tx1"/>
                          </a:solidFill>
                        </a:rPr>
                        <a:t> Lunch</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dirty="0">
                          <a:solidFill>
                            <a:schemeClr val="tx1"/>
                          </a:solidFill>
                        </a:rPr>
                        <a:t>2</a:t>
                      </a:r>
                      <a:r>
                        <a:rPr lang="en-US" baseline="30000" dirty="0">
                          <a:solidFill>
                            <a:schemeClr val="tx1"/>
                          </a:solidFill>
                        </a:rPr>
                        <a:t>nd</a:t>
                      </a:r>
                      <a:r>
                        <a:rPr lang="en-US" dirty="0">
                          <a:solidFill>
                            <a:schemeClr val="tx1"/>
                          </a:solidFill>
                        </a:rPr>
                        <a:t> Lunch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dirty="0">
                          <a:solidFill>
                            <a:schemeClr val="tx1"/>
                          </a:solidFill>
                        </a:rPr>
                        <a:t>3</a:t>
                      </a:r>
                      <a:r>
                        <a:rPr lang="en-US" baseline="30000" dirty="0">
                          <a:solidFill>
                            <a:schemeClr val="tx1"/>
                          </a:solidFill>
                        </a:rPr>
                        <a:t>rd</a:t>
                      </a:r>
                      <a:r>
                        <a:rPr lang="en-US" dirty="0">
                          <a:solidFill>
                            <a:schemeClr val="tx1"/>
                          </a:solidFill>
                        </a:rPr>
                        <a:t> Lunch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28325085"/>
                  </a:ext>
                </a:extLst>
              </a:tr>
              <a:tr h="568007">
                <a:tc>
                  <a:txBody>
                    <a:bodyPr/>
                    <a:lstStyle/>
                    <a:p>
                      <a:pPr algn="ctr"/>
                      <a:r>
                        <a:rPr lang="en-US" dirty="0"/>
                        <a:t>8:00am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224836"/>
                  </a:ext>
                </a:extLst>
              </a:tr>
              <a:tr h="568007">
                <a:tc>
                  <a:txBody>
                    <a:bodyPr/>
                    <a:lstStyle/>
                    <a:p>
                      <a:pPr algn="ctr"/>
                      <a:r>
                        <a:rPr lang="en-US" dirty="0"/>
                        <a:t>9:00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4195676"/>
                  </a:ext>
                </a:extLst>
              </a:tr>
              <a:tr h="568007">
                <a:tc>
                  <a:txBody>
                    <a:bodyPr/>
                    <a:lstStyle/>
                    <a:p>
                      <a:pPr algn="ctr"/>
                      <a:r>
                        <a:rPr lang="en-US" dirty="0"/>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404322"/>
                  </a:ext>
                </a:extLst>
              </a:tr>
              <a:tr h="568007">
                <a:tc>
                  <a:txBody>
                    <a:bodyPr/>
                    <a:lstStyle/>
                    <a:p>
                      <a:pPr algn="ctr"/>
                      <a:r>
                        <a:rPr lang="en-US" dirty="0"/>
                        <a:t>11:00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2322910"/>
                  </a:ext>
                </a:extLst>
              </a:tr>
              <a:tr h="568007">
                <a:tc>
                  <a:txBody>
                    <a:bodyPr/>
                    <a:lstStyle/>
                    <a:p>
                      <a:pPr algn="ctr"/>
                      <a:r>
                        <a:rPr lang="en-US" dirty="0"/>
                        <a:t>12:00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5563704"/>
                  </a:ext>
                </a:extLst>
              </a:tr>
              <a:tr h="568007">
                <a:tc>
                  <a:txBody>
                    <a:bodyPr/>
                    <a:lstStyle/>
                    <a:p>
                      <a:pPr algn="ctr"/>
                      <a:r>
                        <a:rPr lang="en-US" dirty="0"/>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4161932"/>
                  </a:ext>
                </a:extLst>
              </a:tr>
              <a:tr h="427355">
                <a:tc>
                  <a:txBody>
                    <a:bodyPr/>
                    <a:lstStyle/>
                    <a:p>
                      <a:pPr algn="ctr"/>
                      <a:r>
                        <a:rPr lang="en-US" dirty="0"/>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7600750"/>
                  </a:ext>
                </a:extLst>
              </a:tr>
            </a:tbl>
          </a:graphicData>
        </a:graphic>
      </p:graphicFrame>
      <p:pic>
        <p:nvPicPr>
          <p:cNvPr id="9" name="Picture 8"/>
          <p:cNvPicPr>
            <a:picLocks noChangeAspect="1"/>
          </p:cNvPicPr>
          <p:nvPr/>
        </p:nvPicPr>
        <p:blipFill>
          <a:blip r:embed="rId2" cstate="print">
            <a:extLst>
              <a:ext uri="{BEBA8EAE-BF5A-486C-A8C5-ECC9F3942E4B}">
                <a14:imgProps xmlns:a14="http://schemas.microsoft.com/office/drawing/2010/main">
                  <a14:imgLayer r:embed="rId3">
                    <a14:imgEffect>
                      <a14:backgroundRemoval t="0" b="95082" l="9783" r="90942">
                        <a14:foregroundMark x1="17029" y1="61202" x2="17029" y2="73770"/>
                        <a14:foregroundMark x1="16304" y1="60109" x2="14855" y2="70492"/>
                        <a14:foregroundMark x1="15942" y1="72131" x2="17029" y2="77596"/>
                      </a14:backgroundRemoval>
                    </a14:imgEffect>
                  </a14:imgLayer>
                </a14:imgProps>
              </a:ext>
              <a:ext uri="{28A0092B-C50C-407E-A947-70E740481C1C}">
                <a14:useLocalDpi xmlns:a14="http://schemas.microsoft.com/office/drawing/2010/main" val="0"/>
              </a:ext>
            </a:extLst>
          </a:blip>
          <a:stretch>
            <a:fillRect/>
          </a:stretch>
        </p:blipFill>
        <p:spPr>
          <a:xfrm>
            <a:off x="8519405" y="1613309"/>
            <a:ext cx="914450" cy="606320"/>
          </a:xfrm>
          <a:prstGeom prst="rect">
            <a:avLst/>
          </a:prstGeom>
          <a:effectLst>
            <a:outerShdw blurRad="50800" dist="38100" dir="8100000" algn="tr" rotWithShape="0">
              <a:prstClr val="black">
                <a:alpha val="40000"/>
              </a:prstClr>
            </a:outerShdw>
          </a:effectLst>
        </p:spPr>
      </p:pic>
      <p:pic>
        <p:nvPicPr>
          <p:cNvPr id="2052" name="Picture 4" descr="Upstate Farms Yogurt, Nonfat, Strawberry | Low-Fat &amp; Nonfat | Hegedorns  Marke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9805">
                        <a14:foregroundMark x1="30664" y1="27930" x2="70703" y2="28906"/>
                      </a14:backgroundRemoval>
                    </a14:imgEffect>
                  </a14:imgLayer>
                </a14:imgProps>
              </a:ext>
              <a:ext uri="{28A0092B-C50C-407E-A947-70E740481C1C}">
                <a14:useLocalDpi xmlns:a14="http://schemas.microsoft.com/office/drawing/2010/main" val="0"/>
              </a:ext>
            </a:extLst>
          </a:blip>
          <a:srcRect/>
          <a:stretch>
            <a:fillRect/>
          </a:stretch>
        </p:blipFill>
        <p:spPr bwMode="auto">
          <a:xfrm>
            <a:off x="9514185" y="1723637"/>
            <a:ext cx="370808" cy="43071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Content Placeholder 2"/>
          <p:cNvSpPr txBox="1">
            <a:spLocks/>
          </p:cNvSpPr>
          <p:nvPr/>
        </p:nvSpPr>
        <p:spPr>
          <a:xfrm>
            <a:off x="191632" y="1752896"/>
            <a:ext cx="7131237" cy="1418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200" dirty="0"/>
              <a:t>Salads can be prepared first thing in the morning. They can be held in refrigerator until lunch time.</a:t>
            </a:r>
          </a:p>
        </p:txBody>
      </p:sp>
      <p:sp>
        <p:nvSpPr>
          <p:cNvPr id="15" name="Content Placeholder 2"/>
          <p:cNvSpPr txBox="1">
            <a:spLocks/>
          </p:cNvSpPr>
          <p:nvPr/>
        </p:nvSpPr>
        <p:spPr>
          <a:xfrm>
            <a:off x="191631" y="3337018"/>
            <a:ext cx="7131237" cy="9617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200" dirty="0"/>
              <a:t>Burgers needs time to cook, then assemble and wrap (45 min for 100)</a:t>
            </a:r>
          </a:p>
        </p:txBody>
      </p:sp>
      <p:sp>
        <p:nvSpPr>
          <p:cNvPr id="16" name="Content Placeholder 2"/>
          <p:cNvSpPr txBox="1">
            <a:spLocks/>
          </p:cNvSpPr>
          <p:nvPr/>
        </p:nvSpPr>
        <p:spPr>
          <a:xfrm>
            <a:off x="191631" y="4921141"/>
            <a:ext cx="7131237" cy="10142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200" dirty="0"/>
              <a:t>Yogurt and granola can be held in refrigerator until just before service</a:t>
            </a:r>
          </a:p>
        </p:txBody>
      </p:sp>
      <p:sp>
        <p:nvSpPr>
          <p:cNvPr id="7" name="Rectangle 6"/>
          <p:cNvSpPr/>
          <p:nvPr/>
        </p:nvSpPr>
        <p:spPr>
          <a:xfrm>
            <a:off x="7322868" y="2714625"/>
            <a:ext cx="4419605" cy="62239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269" b="97517" l="26443" r="59746">
                        <a14:foregroundMark x1="30940" y1="64022" x2="27715" y2="80981"/>
                        <a14:foregroundMark x1="27624" y1="80436" x2="29078" y2="83222"/>
                        <a14:foregroundMark x1="29078" y1="83041" x2="29668" y2="87341"/>
                        <a14:foregroundMark x1="29668" y1="87341" x2="31667" y2="90248"/>
                        <a14:foregroundMark x1="31667" y1="90248" x2="32303" y2="93761"/>
                        <a14:foregroundMark x1="32303" y1="93761" x2="53112" y2="93216"/>
                        <a14:foregroundMark x1="53112" y1="93216" x2="55111" y2="91278"/>
                        <a14:foregroundMark x1="55202" y1="91278" x2="56792" y2="89703"/>
                        <a14:foregroundMark x1="57292" y1="89703" x2="56247" y2="68443"/>
                        <a14:foregroundMark x1="56247" y1="68322" x2="53339" y2="59721"/>
                        <a14:foregroundMark x1="53339" y1="59721" x2="47070" y2="58328"/>
                        <a14:foregroundMark x1="47070" y1="58328" x2="38755" y2="59419"/>
                        <a14:foregroundMark x1="38664" y1="59055" x2="33667" y2="62084"/>
                        <a14:foregroundMark x1="33530" y1="62084" x2="31895" y2="64749"/>
                        <a14:foregroundMark x1="32303" y1="63780" x2="31440" y2="64446"/>
                      </a14:backgroundRemoval>
                    </a14:imgEffect>
                  </a14:imgLayer>
                </a14:imgProps>
              </a:ext>
              <a:ext uri="{28A0092B-C50C-407E-A947-70E740481C1C}">
                <a14:useLocalDpi xmlns:a14="http://schemas.microsoft.com/office/drawing/2010/main" val="0"/>
              </a:ext>
            </a:extLst>
          </a:blip>
          <a:srcRect l="26771" t="56251" r="40104" b="5277"/>
          <a:stretch/>
        </p:blipFill>
        <p:spPr>
          <a:xfrm rot="16200000" flipH="1">
            <a:off x="10015257" y="1618073"/>
            <a:ext cx="747254" cy="650910"/>
          </a:xfrm>
          <a:prstGeom prst="rect">
            <a:avLst/>
          </a:prstGeom>
          <a:effectLst>
            <a:outerShdw blurRad="50800" dist="38100" dir="2700000" algn="tl" rotWithShape="0">
              <a:prstClr val="black">
                <a:alpha val="40000"/>
              </a:prstClr>
            </a:outerShdw>
          </a:effectLst>
        </p:spPr>
      </p:pic>
      <p:grpSp>
        <p:nvGrpSpPr>
          <p:cNvPr id="3" name="Group 2"/>
          <p:cNvGrpSpPr/>
          <p:nvPr/>
        </p:nvGrpSpPr>
        <p:grpSpPr>
          <a:xfrm>
            <a:off x="9597867" y="2647273"/>
            <a:ext cx="1750750" cy="756594"/>
            <a:chOff x="9597867" y="2647273"/>
            <a:chExt cx="1750750" cy="756594"/>
          </a:xfrm>
        </p:grpSpPr>
        <p:pic>
          <p:nvPicPr>
            <p:cNvPr id="17" name="Picture 1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6269" b="97517" l="26443" r="59746">
                          <a14:foregroundMark x1="30940" y1="64022" x2="27715" y2="80981"/>
                          <a14:foregroundMark x1="27624" y1="80436" x2="29078" y2="83222"/>
                          <a14:foregroundMark x1="29078" y1="83041" x2="29668" y2="87341"/>
                          <a14:foregroundMark x1="29668" y1="87341" x2="31667" y2="90248"/>
                          <a14:foregroundMark x1="31667" y1="90248" x2="32303" y2="93761"/>
                          <a14:foregroundMark x1="32303" y1="93761" x2="53112" y2="93216"/>
                          <a14:foregroundMark x1="53112" y1="93216" x2="55111" y2="91278"/>
                          <a14:foregroundMark x1="55202" y1="91278" x2="56792" y2="89703"/>
                          <a14:foregroundMark x1="57292" y1="89703" x2="56247" y2="68443"/>
                          <a14:foregroundMark x1="56247" y1="68322" x2="53339" y2="59721"/>
                          <a14:foregroundMark x1="53339" y1="59721" x2="47070" y2="58328"/>
                          <a14:foregroundMark x1="47070" y1="58328" x2="38755" y2="59419"/>
                          <a14:foregroundMark x1="38664" y1="59055" x2="33667" y2="62084"/>
                          <a14:foregroundMark x1="33530" y1="62084" x2="31895" y2="64749"/>
                          <a14:foregroundMark x1="32303" y1="63780" x2="31440" y2="64446"/>
                        </a14:backgroundRemoval>
                      </a14:imgEffect>
                    </a14:imgLayer>
                  </a14:imgProps>
                </a:ext>
                <a:ext uri="{28A0092B-C50C-407E-A947-70E740481C1C}">
                  <a14:useLocalDpi xmlns:a14="http://schemas.microsoft.com/office/drawing/2010/main" val="0"/>
                </a:ext>
              </a:extLst>
            </a:blip>
            <a:srcRect l="26771" t="56251" r="40104" b="5277"/>
            <a:stretch/>
          </p:blipFill>
          <p:spPr>
            <a:xfrm rot="16200000" flipH="1">
              <a:off x="9549093" y="2696047"/>
              <a:ext cx="756594" cy="659045"/>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6269" b="97517" l="26443" r="59746">
                          <a14:foregroundMark x1="30940" y1="64022" x2="27715" y2="80981"/>
                          <a14:foregroundMark x1="27624" y1="80436" x2="29078" y2="83222"/>
                          <a14:foregroundMark x1="29078" y1="83041" x2="29668" y2="87341"/>
                          <a14:foregroundMark x1="29668" y1="87341" x2="31667" y2="90248"/>
                          <a14:foregroundMark x1="31667" y1="90248" x2="32303" y2="93761"/>
                          <a14:foregroundMark x1="32303" y1="93761" x2="53112" y2="93216"/>
                          <a14:foregroundMark x1="53112" y1="93216" x2="55111" y2="91278"/>
                          <a14:foregroundMark x1="55202" y1="91278" x2="56792" y2="89703"/>
                          <a14:foregroundMark x1="57292" y1="89703" x2="56247" y2="68443"/>
                          <a14:foregroundMark x1="56247" y1="68322" x2="53339" y2="59721"/>
                          <a14:foregroundMark x1="53339" y1="59721" x2="47070" y2="58328"/>
                          <a14:foregroundMark x1="47070" y1="58328" x2="38755" y2="59419"/>
                          <a14:foregroundMark x1="38664" y1="59055" x2="33667" y2="62084"/>
                          <a14:foregroundMark x1="33530" y1="62084" x2="31895" y2="64749"/>
                          <a14:foregroundMark x1="32303" y1="63780" x2="31440" y2="64446"/>
                        </a14:backgroundRemoval>
                      </a14:imgEffect>
                    </a14:imgLayer>
                  </a14:imgProps>
                </a:ext>
                <a:ext uri="{28A0092B-C50C-407E-A947-70E740481C1C}">
                  <a14:useLocalDpi xmlns:a14="http://schemas.microsoft.com/office/drawing/2010/main" val="0"/>
                </a:ext>
              </a:extLst>
            </a:blip>
            <a:srcRect l="26771" t="56251" r="40104" b="5277"/>
            <a:stretch/>
          </p:blipFill>
          <p:spPr>
            <a:xfrm rot="16200000" flipH="1">
              <a:off x="10640798" y="2696047"/>
              <a:ext cx="756594" cy="659045"/>
            </a:xfrm>
            <a:prstGeom prst="rect">
              <a:avLst/>
            </a:prstGeom>
            <a:effectLst>
              <a:outerShdw blurRad="50800" dist="38100" dir="2700000" algn="tl" rotWithShape="0">
                <a:prstClr val="black">
                  <a:alpha val="40000"/>
                </a:prstClr>
              </a:outerShdw>
            </a:effectLst>
          </p:spPr>
        </p:pic>
      </p:grpSp>
      <p:pic>
        <p:nvPicPr>
          <p:cNvPr id="20" name="Picture 19"/>
          <p:cNvPicPr>
            <a:picLocks noChangeAspect="1"/>
          </p:cNvPicPr>
          <p:nvPr/>
        </p:nvPicPr>
        <p:blipFill>
          <a:blip r:embed="rId2" cstate="print">
            <a:extLst>
              <a:ext uri="{BEBA8EAE-BF5A-486C-A8C5-ECC9F3942E4B}">
                <a14:imgProps xmlns:a14="http://schemas.microsoft.com/office/drawing/2010/main">
                  <a14:imgLayer r:embed="rId3">
                    <a14:imgEffect>
                      <a14:backgroundRemoval t="0" b="95082" l="9783" r="90942">
                        <a14:foregroundMark x1="17029" y1="61202" x2="17029" y2="73770"/>
                        <a14:foregroundMark x1="16304" y1="60109" x2="14855" y2="70492"/>
                        <a14:foregroundMark x1="15942" y1="72131" x2="17029" y2="77596"/>
                      </a14:backgroundRemoval>
                    </a14:imgEffect>
                  </a14:imgLayer>
                </a14:imgProps>
              </a:ext>
              <a:ext uri="{28A0092B-C50C-407E-A947-70E740481C1C}">
                <a14:useLocalDpi xmlns:a14="http://schemas.microsoft.com/office/drawing/2010/main" val="0"/>
              </a:ext>
            </a:extLst>
          </a:blip>
          <a:stretch>
            <a:fillRect/>
          </a:stretch>
        </p:blipFill>
        <p:spPr>
          <a:xfrm>
            <a:off x="8519405" y="1592660"/>
            <a:ext cx="914450" cy="606320"/>
          </a:xfrm>
          <a:prstGeom prst="rect">
            <a:avLst/>
          </a:prstGeom>
          <a:effectLst>
            <a:outerShdw blurRad="50800" dist="38100" dir="8100000" algn="tr" rotWithShape="0">
              <a:prstClr val="black">
                <a:alpha val="40000"/>
              </a:prstClr>
            </a:outerShdw>
          </a:effectLst>
        </p:spPr>
      </p:pic>
      <p:pic>
        <p:nvPicPr>
          <p:cNvPr id="21" name="Picture 20"/>
          <p:cNvPicPr>
            <a:picLocks noChangeAspect="1"/>
          </p:cNvPicPr>
          <p:nvPr/>
        </p:nvPicPr>
        <p:blipFill>
          <a:blip r:embed="rId2" cstate="print">
            <a:extLst>
              <a:ext uri="{BEBA8EAE-BF5A-486C-A8C5-ECC9F3942E4B}">
                <a14:imgProps xmlns:a14="http://schemas.microsoft.com/office/drawing/2010/main">
                  <a14:imgLayer r:embed="rId3">
                    <a14:imgEffect>
                      <a14:backgroundRemoval t="0" b="95082" l="9783" r="90942">
                        <a14:foregroundMark x1="17029" y1="61202" x2="17029" y2="73770"/>
                        <a14:foregroundMark x1="16304" y1="60109" x2="14855" y2="70492"/>
                        <a14:foregroundMark x1="15942" y1="72131" x2="17029" y2="77596"/>
                      </a14:backgroundRemoval>
                    </a14:imgEffect>
                  </a14:imgLayer>
                </a14:imgProps>
              </a:ext>
              <a:ext uri="{28A0092B-C50C-407E-A947-70E740481C1C}">
                <a14:useLocalDpi xmlns:a14="http://schemas.microsoft.com/office/drawing/2010/main" val="0"/>
              </a:ext>
            </a:extLst>
          </a:blip>
          <a:stretch>
            <a:fillRect/>
          </a:stretch>
        </p:blipFill>
        <p:spPr>
          <a:xfrm>
            <a:off x="8519405" y="1602985"/>
            <a:ext cx="914450" cy="606320"/>
          </a:xfrm>
          <a:prstGeom prst="rect">
            <a:avLst/>
          </a:prstGeom>
          <a:effectLst>
            <a:outerShdw blurRad="50800" dist="38100" dir="8100000" algn="tr" rotWithShape="0">
              <a:prstClr val="black">
                <a:alpha val="40000"/>
              </a:prstClr>
            </a:outerShdw>
          </a:effectLst>
        </p:spPr>
      </p:pic>
      <p:sp>
        <p:nvSpPr>
          <p:cNvPr id="22" name="Rectangle 21"/>
          <p:cNvSpPr/>
          <p:nvPr/>
        </p:nvSpPr>
        <p:spPr>
          <a:xfrm>
            <a:off x="7322869" y="3855979"/>
            <a:ext cx="3154632" cy="62239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0477501" y="4425383"/>
            <a:ext cx="1264972" cy="62239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4" descr="Upstate Farms Yogurt, Nonfat, Strawberry | Low-Fat &amp; Nonfat | Hegedorns  Market"/>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99805">
                        <a14:foregroundMark x1="30664" y1="27930" x2="70703" y2="28906"/>
                      </a14:backgroundRemoval>
                    </a14:imgEffect>
                  </a14:imgLayer>
                </a14:imgProps>
              </a:ext>
              <a:ext uri="{28A0092B-C50C-407E-A947-70E740481C1C}">
                <a14:useLocalDpi xmlns:a14="http://schemas.microsoft.com/office/drawing/2010/main" val="0"/>
              </a:ext>
            </a:extLst>
          </a:blip>
          <a:srcRect/>
          <a:stretch>
            <a:fillRect/>
          </a:stretch>
        </p:blipFill>
        <p:spPr bwMode="auto">
          <a:xfrm>
            <a:off x="9520505" y="1730979"/>
            <a:ext cx="364488" cy="42337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4" descr="Upstate Farms Yogurt, Nonfat, Strawberry | Low-Fat &amp; Nonfat | Hegedorns  Market"/>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9805">
                        <a14:foregroundMark x1="30664" y1="27930" x2="70703" y2="28906"/>
                      </a14:backgroundRemoval>
                    </a14:imgEffect>
                  </a14:imgLayer>
                </a14:imgProps>
              </a:ext>
              <a:ext uri="{28A0092B-C50C-407E-A947-70E740481C1C}">
                <a14:useLocalDpi xmlns:a14="http://schemas.microsoft.com/office/drawing/2010/main" val="0"/>
              </a:ext>
            </a:extLst>
          </a:blip>
          <a:srcRect/>
          <a:stretch>
            <a:fillRect/>
          </a:stretch>
        </p:blipFill>
        <p:spPr bwMode="auto">
          <a:xfrm>
            <a:off x="9505426" y="1713463"/>
            <a:ext cx="379567" cy="44089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Content Placeholder 2"/>
          <p:cNvSpPr txBox="1">
            <a:spLocks/>
          </p:cNvSpPr>
          <p:nvPr/>
        </p:nvSpPr>
        <p:spPr>
          <a:xfrm>
            <a:off x="680993" y="5804335"/>
            <a:ext cx="6641876" cy="3974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1</a:t>
            </a:r>
            <a:r>
              <a:rPr lang="en-US" sz="2400" baseline="30000" dirty="0"/>
              <a:t>st</a:t>
            </a:r>
            <a:r>
              <a:rPr lang="en-US" sz="2400" dirty="0"/>
              <a:t> lunch: 10:45 / 2</a:t>
            </a:r>
            <a:r>
              <a:rPr lang="en-US" sz="2400" baseline="30000" dirty="0"/>
              <a:t>nd</a:t>
            </a:r>
            <a:r>
              <a:rPr lang="en-US" sz="2400" dirty="0"/>
              <a:t> lunch: 11:30 / 3</a:t>
            </a:r>
            <a:r>
              <a:rPr lang="en-US" sz="2400" baseline="30000" dirty="0"/>
              <a:t>rd</a:t>
            </a:r>
            <a:r>
              <a:rPr lang="en-US" sz="2400" dirty="0"/>
              <a:t> lunch 12:30</a:t>
            </a:r>
          </a:p>
        </p:txBody>
      </p:sp>
      <p:sp>
        <p:nvSpPr>
          <p:cNvPr id="27" name="Content Placeholder 2"/>
          <p:cNvSpPr txBox="1">
            <a:spLocks/>
          </p:cNvSpPr>
          <p:nvPr/>
        </p:nvSpPr>
        <p:spPr>
          <a:xfrm>
            <a:off x="680993" y="4252100"/>
            <a:ext cx="6674534" cy="3974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1</a:t>
            </a:r>
            <a:r>
              <a:rPr lang="en-US" sz="2400" baseline="30000" dirty="0"/>
              <a:t>st</a:t>
            </a:r>
            <a:r>
              <a:rPr lang="en-US" sz="2400" dirty="0"/>
              <a:t> lunch: 10am / 2</a:t>
            </a:r>
            <a:r>
              <a:rPr lang="en-US" sz="2400" baseline="30000" dirty="0"/>
              <a:t>nd</a:t>
            </a:r>
            <a:r>
              <a:rPr lang="en-US" sz="2400" dirty="0"/>
              <a:t> lunch: 10:30 / 3</a:t>
            </a:r>
            <a:r>
              <a:rPr lang="en-US" sz="2400" baseline="30000" dirty="0"/>
              <a:t>rd</a:t>
            </a:r>
            <a:r>
              <a:rPr lang="en-US" sz="2400" dirty="0"/>
              <a:t> lunch 11:00</a:t>
            </a:r>
          </a:p>
        </p:txBody>
      </p:sp>
      <p:sp>
        <p:nvSpPr>
          <p:cNvPr id="28" name="Rectangle 27"/>
          <p:cNvSpPr/>
          <p:nvPr/>
        </p:nvSpPr>
        <p:spPr>
          <a:xfrm>
            <a:off x="10477501" y="5047776"/>
            <a:ext cx="1264972" cy="552783"/>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369552" y="4425383"/>
            <a:ext cx="1107948" cy="6262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60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33333E-6 L -0.13177 0.15834 " pathEditMode="relative" rAng="0" ptsTypes="AA">
                                      <p:cBhvr>
                                        <p:cTn id="6" dur="2000" fill="hold"/>
                                        <p:tgtEl>
                                          <p:spTgt spid="10"/>
                                        </p:tgtEl>
                                        <p:attrNameLst>
                                          <p:attrName>ppt_x</p:attrName>
                                          <p:attrName>ppt_y</p:attrName>
                                        </p:attrNameLst>
                                      </p:cBhvr>
                                      <p:rCtr x="-6589" y="7917"/>
                                    </p:animMotion>
                                  </p:childTnLst>
                                </p:cTn>
                              </p:par>
                              <p:par>
                                <p:cTn id="7" presetID="10" presetClass="entr" presetSubtype="0" fill="hold" nodeType="withEffect">
                                  <p:stCondLst>
                                    <p:cond delay="15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875E-6 1.85185E-6 L -0.02917 0.33171 " pathEditMode="relative" rAng="0" ptsTypes="AA">
                                      <p:cBhvr>
                                        <p:cTn id="20" dur="2000" fill="hold"/>
                                        <p:tgtEl>
                                          <p:spTgt spid="9"/>
                                        </p:tgtEl>
                                        <p:attrNameLst>
                                          <p:attrName>ppt_x</p:attrName>
                                          <p:attrName>ppt_y</p:attrName>
                                        </p:attrNameLst>
                                      </p:cBhvr>
                                      <p:rCtr x="-1458" y="16574"/>
                                    </p:animMotion>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par>
                          <p:cTn id="28" fill="hold">
                            <p:stCondLst>
                              <p:cond delay="2500"/>
                            </p:stCondLst>
                            <p:childTnLst>
                              <p:par>
                                <p:cTn id="29" presetID="42" presetClass="path" presetSubtype="0" accel="50000" decel="50000" fill="hold" nodeType="afterEffect">
                                  <p:stCondLst>
                                    <p:cond delay="0"/>
                                  </p:stCondLst>
                                  <p:childTnLst>
                                    <p:animMotion origin="layout" path="M 1.875E-6 1.11111E-6 L 0.07291 0.33472 " pathEditMode="relative" rAng="0" ptsTypes="AA">
                                      <p:cBhvr>
                                        <p:cTn id="30" dur="2000" fill="hold"/>
                                        <p:tgtEl>
                                          <p:spTgt spid="20"/>
                                        </p:tgtEl>
                                        <p:attrNameLst>
                                          <p:attrName>ppt_x</p:attrName>
                                          <p:attrName>ppt_y</p:attrName>
                                        </p:attrNameLst>
                                      </p:cBhvr>
                                      <p:rCtr x="3646" y="16736"/>
                                    </p:animMotion>
                                  </p:childTnLst>
                                </p:cTn>
                              </p:par>
                              <p:par>
                                <p:cTn id="31" presetID="22" presetClass="entr" presetSubtype="8"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par>
                          <p:cTn id="34" fill="hold">
                            <p:stCondLst>
                              <p:cond delay="4500"/>
                            </p:stCondLst>
                            <p:childTnLst>
                              <p:par>
                                <p:cTn id="35" presetID="42" presetClass="path" presetSubtype="0" accel="50000" decel="50000" fill="hold" nodeType="afterEffect">
                                  <p:stCondLst>
                                    <p:cond delay="0"/>
                                  </p:stCondLst>
                                  <p:childTnLst>
                                    <p:animMotion origin="layout" path="M 1.875E-6 7.40741E-7 L 0.17461 0.41551 " pathEditMode="relative" rAng="0" ptsTypes="AA">
                                      <p:cBhvr>
                                        <p:cTn id="36" dur="2000" fill="hold"/>
                                        <p:tgtEl>
                                          <p:spTgt spid="21"/>
                                        </p:tgtEl>
                                        <p:attrNameLst>
                                          <p:attrName>ppt_x</p:attrName>
                                          <p:attrName>ppt_y</p:attrName>
                                        </p:attrNameLst>
                                      </p:cBhvr>
                                      <p:rCtr x="8724" y="20764"/>
                                    </p:animMotion>
                                  </p:childTnLst>
                                </p:cTn>
                              </p:par>
                              <p:par>
                                <p:cTn id="37" presetID="22" presetClass="entr" presetSubtype="8"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nodeType="clickEffect">
                                  <p:stCondLst>
                                    <p:cond delay="0"/>
                                  </p:stCondLst>
                                  <p:childTnLst>
                                    <p:animMotion origin="layout" path="M -0.00182 1.11111E-6 L -0.04817 0.32569 " pathEditMode="relative" rAng="0" ptsTypes="AA">
                                      <p:cBhvr>
                                        <p:cTn id="43" dur="2000" fill="hold"/>
                                        <p:tgtEl>
                                          <p:spTgt spid="2052"/>
                                        </p:tgtEl>
                                        <p:attrNameLst>
                                          <p:attrName>ppt_x</p:attrName>
                                          <p:attrName>ppt_y</p:attrName>
                                        </p:attrNameLst>
                                      </p:cBhvr>
                                      <p:rCtr x="-2318" y="16273"/>
                                    </p:animMotion>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42" presetClass="path" presetSubtype="0" accel="50000" decel="50000" fill="hold" nodeType="withEffect">
                                  <p:stCondLst>
                                    <p:cond delay="0"/>
                                  </p:stCondLst>
                                  <p:childTnLst>
                                    <p:animMotion origin="layout" path="M -3.33333E-6 -1.85185E-6 L 0.01563 0.41042 " pathEditMode="relative" rAng="0" ptsTypes="AA">
                                      <p:cBhvr>
                                        <p:cTn id="52" dur="2000" fill="hold"/>
                                        <p:tgtEl>
                                          <p:spTgt spid="24"/>
                                        </p:tgtEl>
                                        <p:attrNameLst>
                                          <p:attrName>ppt_x</p:attrName>
                                          <p:attrName>ppt_y</p:attrName>
                                        </p:attrNameLst>
                                      </p:cBhvr>
                                      <p:rCtr x="781" y="20509"/>
                                    </p:animMotion>
                                  </p:childTnLst>
                                </p:cTn>
                              </p:par>
                              <p:par>
                                <p:cTn id="53" presetID="22" presetClass="entr" presetSubtype="8"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par>
                                <p:cTn id="56" presetID="42" presetClass="path" presetSubtype="0" accel="50000" decel="50000" fill="hold" nodeType="withEffect">
                                  <p:stCondLst>
                                    <p:cond delay="750"/>
                                  </p:stCondLst>
                                  <p:childTnLst>
                                    <p:animMotion origin="layout" path="M -2.29167E-6 -4.44444E-6 L 0.11354 0.49537 " pathEditMode="relative" rAng="0" ptsTypes="AA">
                                      <p:cBhvr>
                                        <p:cTn id="57" dur="2000" fill="hold"/>
                                        <p:tgtEl>
                                          <p:spTgt spid="25"/>
                                        </p:tgtEl>
                                        <p:attrNameLst>
                                          <p:attrName>ppt_x</p:attrName>
                                          <p:attrName>ppt_y</p:attrName>
                                        </p:attrNameLst>
                                      </p:cBhvr>
                                      <p:rCtr x="5677" y="24769"/>
                                    </p:animMotion>
                                  </p:childTnLst>
                                </p:cTn>
                              </p:par>
                              <p:par>
                                <p:cTn id="58" presetID="22" presetClass="entr" presetSubtype="8"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left)">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7" grpId="0" animBg="1"/>
      <p:bldP spid="22" grpId="0" animBg="1"/>
      <p:bldP spid="23" grpId="0" animBg="1"/>
      <p:bldP spid="26" grpId="0"/>
      <p:bldP spid="27" grpId="0"/>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200086"/>
            <a:ext cx="11019095" cy="1233918"/>
            <a:chOff x="219919" y="255270"/>
            <a:chExt cx="10544537" cy="1233918"/>
          </a:xfrm>
          <a:solidFill>
            <a:schemeClr val="accent4">
              <a:lumMod val="75000"/>
            </a:schemeClr>
          </a:solidFill>
        </p:grpSpPr>
        <p:sp>
          <p:nvSpPr>
            <p:cNvPr id="8" name="Chevron 7"/>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6"/>
            <a:ext cx="10515600" cy="1233918"/>
          </a:xfrm>
        </p:spPr>
        <p:txBody>
          <a:bodyPr/>
          <a:lstStyle/>
          <a:p>
            <a:r>
              <a:rPr lang="en-US" b="1" dirty="0">
                <a:solidFill>
                  <a:schemeClr val="bg1"/>
                </a:solidFill>
                <a:latin typeface="Microsoft JhengHei" panose="020B0604030504040204" pitchFamily="34" charset="-120"/>
                <a:ea typeface="Microsoft JhengHei" panose="020B0604030504040204" pitchFamily="34" charset="-120"/>
              </a:rPr>
              <a:t>Café LA Gold Standard</a:t>
            </a:r>
          </a:p>
        </p:txBody>
      </p:sp>
      <p:sp>
        <p:nvSpPr>
          <p:cNvPr id="4" name="Rectangle 3"/>
          <p:cNvSpPr>
            <a:spLocks noGrp="1" noChangeArrowheads="1"/>
          </p:cNvSpPr>
          <p:nvPr>
            <p:ph idx="1"/>
          </p:nvPr>
        </p:nvSpPr>
        <p:spPr>
          <a:xfrm>
            <a:off x="503495" y="1657350"/>
            <a:ext cx="11431330" cy="1638300"/>
          </a:xfrm>
        </p:spPr>
        <p:txBody>
          <a:bodyPr>
            <a:noAutofit/>
          </a:bodyPr>
          <a:lstStyle/>
          <a:p>
            <a:pPr marL="0" indent="0" fontAlgn="ctr">
              <a:buNone/>
            </a:pPr>
            <a:r>
              <a:rPr lang="en-US" sz="3200" dirty="0"/>
              <a:t>The Gold Standard is a level of quality, desirable for all food prepared in the cafeteria. Food prepared according to the Gold Standard should be:</a:t>
            </a:r>
            <a:endParaRPr lang="en-US" altLang="en-US" sz="3200" dirty="0">
              <a:solidFill>
                <a:srgbClr val="000000"/>
              </a:solidFill>
            </a:endParaRPr>
          </a:p>
          <a:p>
            <a:pPr>
              <a:lnSpc>
                <a:spcPct val="90000"/>
              </a:lnSpc>
              <a:buFont typeface="Wingdings 2" pitchFamily="18" charset="2"/>
              <a:buNone/>
            </a:pPr>
            <a:endParaRPr lang="en-US" altLang="en-US" sz="3200" dirty="0"/>
          </a:p>
          <a:p>
            <a:pPr>
              <a:lnSpc>
                <a:spcPct val="90000"/>
              </a:lnSpc>
              <a:buFont typeface="Wingdings 2" pitchFamily="18" charset="2"/>
              <a:buNone/>
            </a:pPr>
            <a:endParaRPr lang="en-US" altLang="en-US" sz="3200" dirty="0"/>
          </a:p>
        </p:txBody>
      </p:sp>
      <p:sp>
        <p:nvSpPr>
          <p:cNvPr id="5" name="Rectangle 3"/>
          <p:cNvSpPr txBox="1">
            <a:spLocks noChangeArrowheads="1"/>
          </p:cNvSpPr>
          <p:nvPr/>
        </p:nvSpPr>
        <p:spPr>
          <a:xfrm>
            <a:off x="1012482" y="3181351"/>
            <a:ext cx="6369393" cy="27433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fontAlgn="ctr">
              <a:lnSpc>
                <a:spcPct val="100000"/>
              </a:lnSpc>
              <a:spcBef>
                <a:spcPts val="600"/>
              </a:spcBef>
              <a:buFont typeface="Wingdings" panose="05000000000000000000" pitchFamily="2" charset="2"/>
              <a:buChar char="Ø"/>
            </a:pPr>
            <a:r>
              <a:rPr lang="en-US" altLang="en-US" sz="3000" dirty="0">
                <a:solidFill>
                  <a:srgbClr val="000000"/>
                </a:solidFill>
              </a:rPr>
              <a:t>Visually appealing</a:t>
            </a:r>
          </a:p>
          <a:p>
            <a:pPr marL="457200" lvl="1" indent="-457200" fontAlgn="ctr">
              <a:lnSpc>
                <a:spcPct val="100000"/>
              </a:lnSpc>
              <a:spcBef>
                <a:spcPts val="600"/>
              </a:spcBef>
              <a:buFont typeface="Wingdings" panose="05000000000000000000" pitchFamily="2" charset="2"/>
              <a:buChar char="Ø"/>
            </a:pPr>
            <a:r>
              <a:rPr lang="en-US" sz="3000" dirty="0"/>
              <a:t>Uniform assembly</a:t>
            </a:r>
          </a:p>
          <a:p>
            <a:pPr marL="457200" lvl="1" indent="-457200" fontAlgn="ctr">
              <a:lnSpc>
                <a:spcPct val="100000"/>
              </a:lnSpc>
              <a:spcBef>
                <a:spcPts val="600"/>
              </a:spcBef>
              <a:buFont typeface="Wingdings" panose="05000000000000000000" pitchFamily="2" charset="2"/>
              <a:buChar char="Ø"/>
            </a:pPr>
            <a:r>
              <a:rPr lang="en-US" sz="3000" dirty="0"/>
              <a:t>Consistent portions</a:t>
            </a:r>
          </a:p>
          <a:p>
            <a:pPr marL="457200" lvl="1" indent="-457200" fontAlgn="ctr">
              <a:lnSpc>
                <a:spcPct val="100000"/>
              </a:lnSpc>
              <a:spcBef>
                <a:spcPts val="600"/>
              </a:spcBef>
              <a:buFont typeface="Wingdings" panose="05000000000000000000" pitchFamily="2" charset="2"/>
              <a:buChar char="Ø"/>
            </a:pPr>
            <a:r>
              <a:rPr lang="en-US" altLang="en-US" sz="3000" dirty="0">
                <a:solidFill>
                  <a:srgbClr val="000000"/>
                </a:solidFill>
              </a:rPr>
              <a:t>Prepared according to recipe</a:t>
            </a:r>
          </a:p>
          <a:p>
            <a:pPr marL="457200" lvl="1" indent="-457200" fontAlgn="ctr">
              <a:lnSpc>
                <a:spcPct val="100000"/>
              </a:lnSpc>
              <a:spcBef>
                <a:spcPts val="600"/>
              </a:spcBef>
              <a:buFont typeface="Wingdings" panose="05000000000000000000" pitchFamily="2" charset="2"/>
              <a:buChar char="Ø"/>
            </a:pPr>
            <a:endParaRPr lang="en-US" altLang="en-US" sz="3000" dirty="0">
              <a:solidFill>
                <a:srgbClr val="000000"/>
              </a:solidFill>
            </a:endParaRPr>
          </a:p>
          <a:p>
            <a:pPr marL="457200" lvl="1" indent="-457200" fontAlgn="ctr">
              <a:lnSpc>
                <a:spcPct val="100000"/>
              </a:lnSpc>
              <a:spcBef>
                <a:spcPts val="600"/>
              </a:spcBef>
              <a:buFont typeface="Wingdings" panose="05000000000000000000" pitchFamily="2" charset="2"/>
              <a:buChar char="Ø"/>
            </a:pPr>
            <a:endParaRPr lang="en-US" altLang="en-US" sz="3000" dirty="0">
              <a:solidFill>
                <a:srgbClr val="000000"/>
              </a:solidFill>
            </a:endParaRPr>
          </a:p>
          <a:p>
            <a:pPr marL="457200" lvl="1" indent="-457200" fontAlgn="ctr">
              <a:lnSpc>
                <a:spcPct val="100000"/>
              </a:lnSpc>
              <a:spcBef>
                <a:spcPts val="600"/>
              </a:spcBef>
              <a:buFont typeface="Wingdings" panose="05000000000000000000" pitchFamily="2" charset="2"/>
              <a:buChar char="Ø"/>
            </a:pPr>
            <a:endParaRPr lang="en-US" altLang="en-US" sz="3000" dirty="0">
              <a:solidFill>
                <a:srgbClr val="000000"/>
              </a:solidFill>
            </a:endParaRPr>
          </a:p>
          <a:p>
            <a:pPr marL="457200" indent="-457200">
              <a:lnSpc>
                <a:spcPct val="100000"/>
              </a:lnSpc>
              <a:spcBef>
                <a:spcPts val="600"/>
              </a:spcBef>
              <a:buFont typeface="Wingdings 2" pitchFamily="18" charset="2"/>
              <a:buNone/>
            </a:pPr>
            <a:endParaRPr lang="en-US" altLang="en-US" sz="3000" dirty="0"/>
          </a:p>
          <a:p>
            <a:pPr marL="457200" indent="-457200">
              <a:lnSpc>
                <a:spcPct val="100000"/>
              </a:lnSpc>
              <a:spcBef>
                <a:spcPts val="600"/>
              </a:spcBef>
              <a:buFont typeface="Wingdings 2" pitchFamily="18" charset="2"/>
              <a:buNone/>
            </a:pPr>
            <a:endParaRPr lang="en-US" altLang="en-US" sz="3000" dirty="0"/>
          </a:p>
        </p:txBody>
      </p:sp>
      <p:pic>
        <p:nvPicPr>
          <p:cNvPr id="10" name="Picture 1"/>
          <p:cNvPicPr>
            <a:picLocks noChangeAspect="1"/>
          </p:cNvPicPr>
          <p:nvPr/>
        </p:nvPicPr>
        <p:blipFill rotWithShape="1">
          <a:blip r:embed="rId2">
            <a:lum bright="18000"/>
            <a:extLst>
              <a:ext uri="{28A0092B-C50C-407E-A947-70E740481C1C}">
                <a14:useLocalDpi xmlns:a14="http://schemas.microsoft.com/office/drawing/2010/main" val="0"/>
              </a:ext>
            </a:extLst>
          </a:blip>
          <a:srcRect l="26100" t="14248" r="19272"/>
          <a:stretch/>
        </p:blipFill>
        <p:spPr bwMode="auto">
          <a:xfrm flipH="1">
            <a:off x="7637318" y="2899717"/>
            <a:ext cx="3381777" cy="380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macrobusiness.com.au/wp-content/uploads/2011/06/gold_logo_qcv.gi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369722" y="2688524"/>
            <a:ext cx="2701542" cy="1849493"/>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92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451" y="2392206"/>
            <a:ext cx="7149747" cy="3194050"/>
          </a:xfrm>
        </p:spPr>
        <p:txBody>
          <a:bodyPr vert="horz" lIns="91440" tIns="45720" rIns="91440" bIns="45720" rtlCol="0" anchor="t">
            <a:normAutofit/>
          </a:bodyPr>
          <a:lstStyle/>
          <a:p>
            <a:pPr marL="0" indent="0" algn="ctr">
              <a:buNone/>
            </a:pPr>
            <a:r>
              <a:rPr lang="en-US" sz="3200" dirty="0"/>
              <a:t>Before beginning this training, have in front of you the </a:t>
            </a:r>
            <a:r>
              <a:rPr lang="en-US" sz="3200" i="1" dirty="0"/>
              <a:t>Scratch N’ Batch Activity Worksheet </a:t>
            </a:r>
            <a:r>
              <a:rPr lang="en-US" sz="3200" dirty="0"/>
              <a:t>to follow along with activities. </a:t>
            </a:r>
          </a:p>
          <a:p>
            <a:pPr marL="0" indent="0" algn="ctr">
              <a:buNone/>
            </a:pPr>
            <a:endParaRPr lang="en-US" sz="3200" dirty="0"/>
          </a:p>
          <a:p>
            <a:pPr marL="0" indent="0" algn="ctr">
              <a:buNone/>
            </a:pPr>
            <a:r>
              <a:rPr lang="en-US" sz="3200" dirty="0"/>
              <a:t>Have a great training!</a:t>
            </a:r>
          </a:p>
        </p:txBody>
      </p:sp>
      <p:grpSp>
        <p:nvGrpSpPr>
          <p:cNvPr id="11" name="Group 10"/>
          <p:cNvGrpSpPr/>
          <p:nvPr/>
        </p:nvGrpSpPr>
        <p:grpSpPr>
          <a:xfrm>
            <a:off x="7779789" y="2141265"/>
            <a:ext cx="3574009" cy="4403958"/>
            <a:chOff x="7779789" y="2141265"/>
            <a:chExt cx="3574009" cy="4403958"/>
          </a:xfrm>
        </p:grpSpPr>
        <p:pic>
          <p:nvPicPr>
            <p:cNvPr id="6" name="Picture 5"/>
            <p:cNvPicPr>
              <a:picLocks noChangeAspect="1"/>
            </p:cNvPicPr>
            <p:nvPr/>
          </p:nvPicPr>
          <p:blipFill>
            <a:blip r:embed="rId2"/>
            <a:stretch>
              <a:fillRect/>
            </a:stretch>
          </p:blipFill>
          <p:spPr>
            <a:xfrm>
              <a:off x="8456063" y="2141265"/>
              <a:ext cx="2897735" cy="3867382"/>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a:stretch>
              <a:fillRect/>
            </a:stretch>
          </p:blipFill>
          <p:spPr>
            <a:xfrm>
              <a:off x="7779789" y="2679700"/>
              <a:ext cx="2897735" cy="3865523"/>
            </a:xfrm>
            <a:prstGeom prst="rect">
              <a:avLst/>
            </a:prstGeom>
            <a:ln>
              <a:solidFill>
                <a:schemeClr val="bg1">
                  <a:lumMod val="50000"/>
                </a:schemeClr>
              </a:solidFill>
            </a:ln>
            <a:effectLst>
              <a:outerShdw blurRad="50800" dist="38100" dir="2700000" algn="tl" rotWithShape="0">
                <a:prstClr val="black">
                  <a:alpha val="40000"/>
                </a:prstClr>
              </a:outerShdw>
            </a:effectLst>
          </p:spPr>
        </p:pic>
      </p:grpSp>
      <p:grpSp>
        <p:nvGrpSpPr>
          <p:cNvPr id="7" name="Group 6"/>
          <p:cNvGrpSpPr/>
          <p:nvPr/>
        </p:nvGrpSpPr>
        <p:grpSpPr>
          <a:xfrm>
            <a:off x="0" y="200085"/>
            <a:ext cx="11019095" cy="1233918"/>
            <a:chOff x="219919" y="255270"/>
            <a:chExt cx="10544537" cy="1233918"/>
          </a:xfrm>
          <a:solidFill>
            <a:schemeClr val="tx1"/>
          </a:solidFill>
        </p:grpSpPr>
        <p:sp>
          <p:nvSpPr>
            <p:cNvPr id="8" name="Chevron 7"/>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p:cNvSpPr>
            <a:spLocks noGrp="1"/>
          </p:cNvSpPr>
          <p:nvPr>
            <p:ph type="title"/>
          </p:nvPr>
        </p:nvSpPr>
        <p:spPr>
          <a:xfrm>
            <a:off x="435451" y="200085"/>
            <a:ext cx="10086205"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Activity Worksheet Print Out</a:t>
            </a:r>
          </a:p>
        </p:txBody>
      </p:sp>
    </p:spTree>
    <p:extLst>
      <p:ext uri="{BB962C8B-B14F-4D97-AF65-F5344CB8AC3E}">
        <p14:creationId xmlns:p14="http://schemas.microsoft.com/office/powerpoint/2010/main" val="243719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36282" y="2795155"/>
            <a:ext cx="7937554" cy="2446790"/>
          </a:xfrm>
          <a:prstGeom prst="rect">
            <a:avLst/>
          </a:prstGeom>
          <a:gradFill flip="none" rotWithShape="1">
            <a:gsLst>
              <a:gs pos="35000">
                <a:schemeClr val="accent1">
                  <a:lumMod val="75000"/>
                  <a:alpha val="44000"/>
                </a:schemeClr>
              </a:gs>
              <a:gs pos="96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0" y="200086"/>
            <a:ext cx="11019095" cy="1233918"/>
            <a:chOff x="219919" y="255270"/>
            <a:chExt cx="10544537" cy="1233918"/>
          </a:xfrm>
          <a:solidFill>
            <a:schemeClr val="accent4">
              <a:lumMod val="75000"/>
            </a:schemeClr>
          </a:solidFill>
        </p:grpSpPr>
        <p:sp>
          <p:nvSpPr>
            <p:cNvPr id="8" name="Chevron 7"/>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6"/>
            <a:ext cx="10515600" cy="1233918"/>
          </a:xfrm>
        </p:spPr>
        <p:txBody>
          <a:bodyPr/>
          <a:lstStyle/>
          <a:p>
            <a:r>
              <a:rPr lang="en-US" b="1" dirty="0">
                <a:solidFill>
                  <a:schemeClr val="bg1"/>
                </a:solidFill>
                <a:latin typeface="Microsoft JhengHei" panose="020B0604030504040204" pitchFamily="34" charset="-120"/>
                <a:ea typeface="Microsoft JhengHei" panose="020B0604030504040204" pitchFamily="34" charset="-120"/>
              </a:rPr>
              <a:t>Quality Standards</a:t>
            </a:r>
          </a:p>
        </p:txBody>
      </p:sp>
      <p:sp>
        <p:nvSpPr>
          <p:cNvPr id="4" name="Rectangle 3"/>
          <p:cNvSpPr>
            <a:spLocks noGrp="1" noChangeArrowheads="1"/>
          </p:cNvSpPr>
          <p:nvPr>
            <p:ph idx="1"/>
          </p:nvPr>
        </p:nvSpPr>
        <p:spPr>
          <a:xfrm>
            <a:off x="503495" y="1657350"/>
            <a:ext cx="11431330" cy="1428750"/>
          </a:xfrm>
        </p:spPr>
        <p:txBody>
          <a:bodyPr>
            <a:noAutofit/>
          </a:bodyPr>
          <a:lstStyle/>
          <a:p>
            <a:pPr marL="0" indent="0" fontAlgn="ctr">
              <a:buNone/>
            </a:pPr>
            <a:r>
              <a:rPr lang="en-US" sz="3200" dirty="0"/>
              <a:t>We strive to meet the “Gold Standard” in all of our Café LA kitchens. In order to meet this standard, you should always ask yourself:</a:t>
            </a:r>
            <a:endParaRPr lang="en-US" altLang="en-US" sz="3200" dirty="0">
              <a:solidFill>
                <a:srgbClr val="000000"/>
              </a:solidFill>
            </a:endParaRPr>
          </a:p>
          <a:p>
            <a:pPr>
              <a:lnSpc>
                <a:spcPct val="90000"/>
              </a:lnSpc>
              <a:buFont typeface="Wingdings 2" pitchFamily="18" charset="2"/>
              <a:buNone/>
            </a:pPr>
            <a:endParaRPr lang="en-US" altLang="en-US" sz="3200" dirty="0"/>
          </a:p>
          <a:p>
            <a:pPr>
              <a:lnSpc>
                <a:spcPct val="90000"/>
              </a:lnSpc>
              <a:buFont typeface="Wingdings 2" pitchFamily="18" charset="2"/>
              <a:buNone/>
            </a:pPr>
            <a:endParaRPr lang="en-US" altLang="en-US" sz="3200" dirty="0"/>
          </a:p>
        </p:txBody>
      </p:sp>
      <p:sp>
        <p:nvSpPr>
          <p:cNvPr id="5" name="Rectangle 3"/>
          <p:cNvSpPr txBox="1">
            <a:spLocks noChangeArrowheads="1"/>
          </p:cNvSpPr>
          <p:nvPr/>
        </p:nvSpPr>
        <p:spPr>
          <a:xfrm>
            <a:off x="936282" y="2902854"/>
            <a:ext cx="7526074" cy="21974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fontAlgn="ctr">
              <a:lnSpc>
                <a:spcPct val="100000"/>
              </a:lnSpc>
              <a:spcBef>
                <a:spcPts val="1200"/>
              </a:spcBef>
              <a:buFont typeface="Wingdings" panose="05000000000000000000" pitchFamily="2" charset="2"/>
              <a:buChar char="Ø"/>
            </a:pPr>
            <a:r>
              <a:rPr lang="en-US" sz="3000" dirty="0"/>
              <a:t>Would batch cooking improve the quality of the food being prepared?</a:t>
            </a:r>
          </a:p>
          <a:p>
            <a:pPr marL="457200" lvl="1" indent="-457200" fontAlgn="ctr">
              <a:lnSpc>
                <a:spcPct val="100000"/>
              </a:lnSpc>
              <a:spcBef>
                <a:spcPts val="1200"/>
              </a:spcBef>
              <a:buFont typeface="Wingdings" panose="05000000000000000000" pitchFamily="2" charset="2"/>
              <a:buChar char="Ø"/>
            </a:pPr>
            <a:r>
              <a:rPr lang="en-US" sz="3000" dirty="0"/>
              <a:t>How will the quality of food items affect customer satisfaction?</a:t>
            </a:r>
            <a:endParaRPr lang="en-US" altLang="en-US" sz="3000" dirty="0">
              <a:solidFill>
                <a:srgbClr val="000000"/>
              </a:solidFill>
            </a:endParaRPr>
          </a:p>
          <a:p>
            <a:pPr marL="457200" indent="-457200">
              <a:lnSpc>
                <a:spcPct val="100000"/>
              </a:lnSpc>
              <a:spcBef>
                <a:spcPts val="1200"/>
              </a:spcBef>
              <a:buFont typeface="Wingdings 2" pitchFamily="18" charset="2"/>
              <a:buNone/>
            </a:pPr>
            <a:endParaRPr lang="en-US" altLang="en-US" sz="3000" dirty="0"/>
          </a:p>
          <a:p>
            <a:pPr marL="457200" indent="-457200">
              <a:lnSpc>
                <a:spcPct val="100000"/>
              </a:lnSpc>
              <a:spcBef>
                <a:spcPts val="1200"/>
              </a:spcBef>
              <a:buFont typeface="Wingdings 2" pitchFamily="18" charset="2"/>
              <a:buNone/>
            </a:pPr>
            <a:endParaRPr lang="en-US" altLang="en-US" sz="3000" dirty="0"/>
          </a:p>
        </p:txBody>
      </p:sp>
      <p:sp>
        <p:nvSpPr>
          <p:cNvPr id="6" name="Rectangle 3"/>
          <p:cNvSpPr txBox="1">
            <a:spLocks noChangeArrowheads="1"/>
          </p:cNvSpPr>
          <p:nvPr/>
        </p:nvSpPr>
        <p:spPr>
          <a:xfrm>
            <a:off x="503495" y="5382820"/>
            <a:ext cx="10763865" cy="996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ctr">
              <a:buFont typeface="Arial" panose="020B0604020202020204" pitchFamily="34" charset="0"/>
              <a:buNone/>
            </a:pPr>
            <a:r>
              <a:rPr lang="en-US" altLang="en-US" sz="3200" dirty="0"/>
              <a:t>Recipe instructions should always be followed to </a:t>
            </a:r>
            <a:r>
              <a:rPr lang="en-US" altLang="en-US" sz="3200" dirty="0">
                <a:solidFill>
                  <a:srgbClr val="000000"/>
                </a:solidFill>
              </a:rPr>
              <a:t>meet quality standards.</a:t>
            </a:r>
          </a:p>
          <a:p>
            <a:pPr>
              <a:buFont typeface="Wingdings 2" pitchFamily="18" charset="2"/>
              <a:buNone/>
            </a:pPr>
            <a:endParaRPr lang="en-US" altLang="en-US" sz="3200" dirty="0"/>
          </a:p>
          <a:p>
            <a:pPr>
              <a:buFont typeface="Wingdings 2" pitchFamily="18" charset="2"/>
              <a:buNone/>
            </a:pPr>
            <a:endParaRPr lang="en-US" altLang="en-US" sz="3200" dirty="0"/>
          </a:p>
        </p:txBody>
      </p:sp>
      <p:pic>
        <p:nvPicPr>
          <p:cNvPr id="8194" name="Picture 2" descr="Taking out the time to - Ko-fi ❤️ Where creators get support from fans  through donations, memberships, shop sales and more! The original 'Buy Me a  Coffee' P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11178" y="2371725"/>
            <a:ext cx="3086101" cy="308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236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9356" y="2395961"/>
            <a:ext cx="11802351" cy="4341105"/>
            <a:chOff x="189356" y="2395961"/>
            <a:chExt cx="11802351" cy="4341105"/>
          </a:xfrm>
        </p:grpSpPr>
        <p:sp>
          <p:nvSpPr>
            <p:cNvPr id="27" name="Oval 26"/>
            <p:cNvSpPr/>
            <p:nvPr/>
          </p:nvSpPr>
          <p:spPr>
            <a:xfrm>
              <a:off x="3230181" y="3713747"/>
              <a:ext cx="3001933" cy="3001933"/>
            </a:xfrm>
            <a:prstGeom prst="ellipse">
              <a:avLst/>
            </a:prstGeom>
            <a:solidFill>
              <a:srgbClr val="EB6225">
                <a:alpha val="52000"/>
              </a:srgbClr>
            </a:solidFill>
            <a:ln>
              <a:solidFill>
                <a:srgbClr val="EB6225"/>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075279" y="2395961"/>
              <a:ext cx="3001933" cy="3001933"/>
            </a:xfrm>
            <a:prstGeom prst="ellipse">
              <a:avLst/>
            </a:prstGeom>
            <a:solidFill>
              <a:srgbClr val="00B050">
                <a:alpha val="52000"/>
              </a:srgbClr>
            </a:solidFill>
            <a:ln>
              <a:solidFill>
                <a:schemeClr val="accent6">
                  <a:lumMod val="40000"/>
                  <a:lumOff val="60000"/>
                </a:schemeClr>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989774" y="3735133"/>
              <a:ext cx="3001933" cy="3001933"/>
            </a:xfrm>
            <a:prstGeom prst="ellipse">
              <a:avLst/>
            </a:prstGeom>
            <a:solidFill>
              <a:schemeClr val="accent1">
                <a:lumMod val="60000"/>
                <a:lumOff val="40000"/>
                <a:alpha val="52000"/>
              </a:schemeClr>
            </a:solidFill>
            <a:ln>
              <a:solidFill>
                <a:schemeClr val="accent1">
                  <a:lumMod val="20000"/>
                  <a:lumOff val="8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89356" y="2767027"/>
              <a:ext cx="3001933" cy="3001933"/>
            </a:xfrm>
            <a:prstGeom prst="ellipse">
              <a:avLst/>
            </a:prstGeom>
            <a:solidFill>
              <a:srgbClr val="FF0000">
                <a:alpha val="52000"/>
              </a:srgbClr>
            </a:solidFill>
            <a:ln>
              <a:solidFill>
                <a:schemeClr val="accent2">
                  <a:lumMod val="20000"/>
                  <a:lumOff val="80000"/>
                </a:schemeClr>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0" y="200086"/>
            <a:ext cx="11019095" cy="1233918"/>
            <a:chOff x="219919" y="255270"/>
            <a:chExt cx="10544537" cy="1233918"/>
          </a:xfrm>
          <a:solidFill>
            <a:schemeClr val="accent4">
              <a:lumMod val="75000"/>
            </a:schemeClr>
          </a:solidFill>
        </p:grpSpPr>
        <p:sp>
          <p:nvSpPr>
            <p:cNvPr id="12" name="Chevron 11"/>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83762" y="217186"/>
            <a:ext cx="10635333" cy="1242014"/>
          </a:xfrm>
        </p:spPr>
        <p:txBody>
          <a:bodyPr/>
          <a:lstStyle/>
          <a:p>
            <a:r>
              <a:rPr lang="en-US" b="1" dirty="0">
                <a:solidFill>
                  <a:schemeClr val="bg1"/>
                </a:solidFill>
                <a:latin typeface="Microsoft JhengHei" panose="020B0604030504040204" pitchFamily="34" charset="-120"/>
                <a:ea typeface="Microsoft JhengHei" panose="020B0604030504040204" pitchFamily="34" charset="-120"/>
              </a:rPr>
              <a:t>Food Characteristics</a:t>
            </a:r>
          </a:p>
        </p:txBody>
      </p:sp>
      <p:sp>
        <p:nvSpPr>
          <p:cNvPr id="3" name="Content Placeholder 2"/>
          <p:cNvSpPr>
            <a:spLocks noGrp="1"/>
          </p:cNvSpPr>
          <p:nvPr>
            <p:ph idx="1"/>
          </p:nvPr>
        </p:nvSpPr>
        <p:spPr>
          <a:xfrm>
            <a:off x="383762" y="1668755"/>
            <a:ext cx="11017046" cy="1016435"/>
          </a:xfrm>
        </p:spPr>
        <p:txBody>
          <a:bodyPr>
            <a:noAutofit/>
          </a:bodyPr>
          <a:lstStyle/>
          <a:p>
            <a:pPr marL="0" indent="0">
              <a:buNone/>
            </a:pPr>
            <a:r>
              <a:rPr lang="en-US" sz="3200" dirty="0"/>
              <a:t>Food has a set of desirable characteristics that make it appealing. We use our 5 senses when eating: </a:t>
            </a:r>
          </a:p>
        </p:txBody>
      </p:sp>
      <p:sp>
        <p:nvSpPr>
          <p:cNvPr id="4" name="Content Placeholder 2"/>
          <p:cNvSpPr txBox="1">
            <a:spLocks/>
          </p:cNvSpPr>
          <p:nvPr/>
        </p:nvSpPr>
        <p:spPr>
          <a:xfrm>
            <a:off x="184018" y="2928910"/>
            <a:ext cx="2985314" cy="5341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u="sng" dirty="0"/>
              <a:t>Color</a:t>
            </a:r>
          </a:p>
        </p:txBody>
      </p:sp>
      <p:sp>
        <p:nvSpPr>
          <p:cNvPr id="5" name="Content Placeholder 2"/>
          <p:cNvSpPr txBox="1">
            <a:spLocks/>
          </p:cNvSpPr>
          <p:nvPr/>
        </p:nvSpPr>
        <p:spPr>
          <a:xfrm>
            <a:off x="3833506" y="3896928"/>
            <a:ext cx="1789676" cy="5341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u="sng" dirty="0"/>
              <a:t>Texture</a:t>
            </a:r>
            <a:endParaRPr lang="en-US" u="sng" dirty="0"/>
          </a:p>
        </p:txBody>
      </p:sp>
      <p:sp>
        <p:nvSpPr>
          <p:cNvPr id="6" name="Content Placeholder 2"/>
          <p:cNvSpPr txBox="1">
            <a:spLocks/>
          </p:cNvSpPr>
          <p:nvPr/>
        </p:nvSpPr>
        <p:spPr>
          <a:xfrm>
            <a:off x="6851287" y="2471704"/>
            <a:ext cx="1524686" cy="5341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u="sng" dirty="0"/>
              <a:t>Taste</a:t>
            </a:r>
          </a:p>
        </p:txBody>
      </p:sp>
      <p:sp>
        <p:nvSpPr>
          <p:cNvPr id="7" name="Content Placeholder 2"/>
          <p:cNvSpPr txBox="1">
            <a:spLocks/>
          </p:cNvSpPr>
          <p:nvPr/>
        </p:nvSpPr>
        <p:spPr>
          <a:xfrm>
            <a:off x="316516" y="3744486"/>
            <a:ext cx="2777204" cy="22382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Food should have its natural color. Discoloration may signal food is spoiled.</a:t>
            </a:r>
          </a:p>
        </p:txBody>
      </p:sp>
      <p:sp>
        <p:nvSpPr>
          <p:cNvPr id="8" name="Content Placeholder 2"/>
          <p:cNvSpPr txBox="1">
            <a:spLocks/>
          </p:cNvSpPr>
          <p:nvPr/>
        </p:nvSpPr>
        <p:spPr>
          <a:xfrm>
            <a:off x="3278778" y="4857844"/>
            <a:ext cx="2899133" cy="1638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Crunchy food should be crunchy. Soft food should be soft. </a:t>
            </a:r>
          </a:p>
        </p:txBody>
      </p:sp>
      <p:sp>
        <p:nvSpPr>
          <p:cNvPr id="9" name="Content Placeholder 2"/>
          <p:cNvSpPr txBox="1">
            <a:spLocks/>
          </p:cNvSpPr>
          <p:nvPr/>
        </p:nvSpPr>
        <p:spPr>
          <a:xfrm>
            <a:off x="1339646" y="5327290"/>
            <a:ext cx="10515600" cy="5341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10" name="Content Placeholder 2"/>
          <p:cNvSpPr txBox="1">
            <a:spLocks/>
          </p:cNvSpPr>
          <p:nvPr/>
        </p:nvSpPr>
        <p:spPr>
          <a:xfrm>
            <a:off x="6228551" y="3321646"/>
            <a:ext cx="2794289" cy="19779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Food storage and preparation can have an impact on final taste of food. </a:t>
            </a:r>
          </a:p>
        </p:txBody>
      </p:sp>
      <p:sp>
        <p:nvSpPr>
          <p:cNvPr id="24" name="Content Placeholder 2"/>
          <p:cNvSpPr txBox="1">
            <a:spLocks/>
          </p:cNvSpPr>
          <p:nvPr/>
        </p:nvSpPr>
        <p:spPr>
          <a:xfrm>
            <a:off x="1251371" y="3342941"/>
            <a:ext cx="850608" cy="3814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(see)</a:t>
            </a:r>
          </a:p>
        </p:txBody>
      </p:sp>
      <p:sp>
        <p:nvSpPr>
          <p:cNvPr id="30" name="Content Placeholder 2"/>
          <p:cNvSpPr txBox="1">
            <a:spLocks/>
          </p:cNvSpPr>
          <p:nvPr/>
        </p:nvSpPr>
        <p:spPr>
          <a:xfrm>
            <a:off x="3838342" y="4383769"/>
            <a:ext cx="1753908" cy="3814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(feel / hear)</a:t>
            </a:r>
          </a:p>
        </p:txBody>
      </p:sp>
      <p:sp>
        <p:nvSpPr>
          <p:cNvPr id="31" name="Content Placeholder 2"/>
          <p:cNvSpPr txBox="1">
            <a:spLocks/>
          </p:cNvSpPr>
          <p:nvPr/>
        </p:nvSpPr>
        <p:spPr>
          <a:xfrm>
            <a:off x="7094746" y="2961512"/>
            <a:ext cx="1037767" cy="3814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(taste)</a:t>
            </a:r>
          </a:p>
        </p:txBody>
      </p:sp>
      <p:sp>
        <p:nvSpPr>
          <p:cNvPr id="32" name="Content Placeholder 2"/>
          <p:cNvSpPr txBox="1">
            <a:spLocks/>
          </p:cNvSpPr>
          <p:nvPr/>
        </p:nvSpPr>
        <p:spPr>
          <a:xfrm>
            <a:off x="9241167" y="4925469"/>
            <a:ext cx="2542896" cy="19779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t>Burnt or spoiled food will have an unpleasant odor.</a:t>
            </a:r>
          </a:p>
        </p:txBody>
      </p:sp>
      <p:sp>
        <p:nvSpPr>
          <p:cNvPr id="33" name="Content Placeholder 2"/>
          <p:cNvSpPr txBox="1">
            <a:spLocks/>
          </p:cNvSpPr>
          <p:nvPr/>
        </p:nvSpPr>
        <p:spPr>
          <a:xfrm>
            <a:off x="9588777" y="3991428"/>
            <a:ext cx="1803926" cy="53411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u="sng" dirty="0"/>
              <a:t>Aroma</a:t>
            </a:r>
          </a:p>
        </p:txBody>
      </p:sp>
      <p:sp>
        <p:nvSpPr>
          <p:cNvPr id="34" name="Content Placeholder 2"/>
          <p:cNvSpPr txBox="1">
            <a:spLocks/>
          </p:cNvSpPr>
          <p:nvPr/>
        </p:nvSpPr>
        <p:spPr>
          <a:xfrm>
            <a:off x="9905616" y="4476415"/>
            <a:ext cx="1037767" cy="3814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(smell)</a:t>
            </a:r>
          </a:p>
        </p:txBody>
      </p:sp>
    </p:spTree>
    <p:extLst>
      <p:ext uri="{BB962C8B-B14F-4D97-AF65-F5344CB8AC3E}">
        <p14:creationId xmlns:p14="http://schemas.microsoft.com/office/powerpoint/2010/main" val="3064111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0086"/>
            <a:ext cx="11019095" cy="1233918"/>
            <a:chOff x="219919" y="255270"/>
            <a:chExt cx="10544537" cy="1233918"/>
          </a:xfrm>
          <a:solidFill>
            <a:schemeClr val="accent4">
              <a:lumMod val="75000"/>
            </a:schemeClr>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Compromised Food Characteristics </a:t>
            </a:r>
          </a:p>
        </p:txBody>
      </p:sp>
      <p:sp>
        <p:nvSpPr>
          <p:cNvPr id="3" name="Content Placeholder 2"/>
          <p:cNvSpPr>
            <a:spLocks noGrp="1"/>
          </p:cNvSpPr>
          <p:nvPr>
            <p:ph idx="1"/>
          </p:nvPr>
        </p:nvSpPr>
        <p:spPr>
          <a:xfrm>
            <a:off x="503495" y="1778000"/>
            <a:ext cx="10645877" cy="1514475"/>
          </a:xfrm>
        </p:spPr>
        <p:txBody>
          <a:bodyPr>
            <a:normAutofit/>
          </a:bodyPr>
          <a:lstStyle/>
          <a:p>
            <a:pPr marL="0" indent="0">
              <a:buNone/>
            </a:pPr>
            <a:r>
              <a:rPr lang="en-US" sz="3200" dirty="0"/>
              <a:t>Once food is cooked, its characteristics begin to change. The more often and the longer food is held at high temperatures, its characteristics become compromised. </a:t>
            </a:r>
          </a:p>
        </p:txBody>
      </p:sp>
      <p:sp>
        <p:nvSpPr>
          <p:cNvPr id="4" name="Content Placeholder 2"/>
          <p:cNvSpPr txBox="1">
            <a:spLocks/>
          </p:cNvSpPr>
          <p:nvPr/>
        </p:nvSpPr>
        <p:spPr>
          <a:xfrm>
            <a:off x="533597" y="3404588"/>
            <a:ext cx="9626709" cy="6644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t>On your Activity Worksheet, answer the following questions:</a:t>
            </a:r>
          </a:p>
        </p:txBody>
      </p:sp>
      <p:pic>
        <p:nvPicPr>
          <p:cNvPr id="8" name="Picture 2" descr="Latino Heritage - Throwback Thursday! Long behold the #chalupa #schoollunch  #latinoheritageLA #ilovelatinoLA | Faceboo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667" b="100000" l="9778" r="98667">
                        <a14:backgroundMark x1="51556" y1="4000" x2="19556" y2="8444"/>
                        <a14:backgroundMark x1="11556" y1="29333" x2="22667" y2="82222"/>
                        <a14:backgroundMark x1="83556" y1="96889" x2="76000" y2="98667"/>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9604363">
            <a:off x="10119393" y="3893085"/>
            <a:ext cx="1428174" cy="142817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95082" l="9783" r="90942">
                        <a14:foregroundMark x1="17029" y1="61202" x2="17029" y2="73770"/>
                        <a14:foregroundMark x1="16304" y1="60109" x2="14855" y2="70492"/>
                        <a14:foregroundMark x1="15942" y1="72131" x2="17029" y2="77596"/>
                        <a14:backgroundMark x1="22101" y1="13661" x2="32246" y2="8197"/>
                        <a14:backgroundMark x1="32246" y1="7104" x2="34783" y2="3825"/>
                        <a14:backgroundMark x1="87681" y1="55191" x2="84058" y2="61749"/>
                        <a14:backgroundMark x1="12319" y1="65027" x2="17029" y2="70492"/>
                        <a14:backgroundMark x1="16304" y1="71585" x2="13043" y2="78689"/>
                        <a14:backgroundMark x1="15217" y1="78689" x2="14493" y2="61749"/>
                        <a14:backgroundMark x1="13043" y1="64481" x2="12681" y2="49180"/>
                        <a14:backgroundMark x1="12319" y1="61749" x2="15217" y2="38251"/>
                        <a14:backgroundMark x1="13043" y1="45355" x2="16304" y2="21311"/>
                        <a14:backgroundMark x1="87319" y1="36066" x2="82609" y2="14754"/>
                        <a14:backgroundMark x1="74275" y1="90164" x2="64855" y2="87432"/>
                        <a14:backgroundMark x1="65942" y1="91803" x2="52536" y2="89617"/>
                        <a14:backgroundMark x1="36232" y1="91803" x2="57246" y2="87978"/>
                        <a14:backgroundMark x1="37681" y1="2732" x2="48913" y2="3825"/>
                        <a14:backgroundMark x1="48913" y1="3825" x2="60145" y2="2186"/>
                      </a14:backgroundRemoval>
                    </a14:imgEffect>
                    <a14:imgEffect>
                      <a14:artisticMosiaicBubbles/>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049251" y="2883905"/>
            <a:ext cx="1635107" cy="1084146"/>
          </a:xfrm>
          <a:prstGeom prst="rect">
            <a:avLst/>
          </a:prstGeom>
          <a:effectLst>
            <a:outerShdw blurRad="50800" dist="38100" dir="8100000" algn="tr" rotWithShape="0">
              <a:prstClr val="black">
                <a:alpha val="40000"/>
              </a:prstClr>
            </a:outerShdw>
          </a:effectLst>
        </p:spPr>
      </p:pic>
      <p:pic>
        <p:nvPicPr>
          <p:cNvPr id="10" name="Picture 4" descr="Steamed Broccoli Isolated On A White Background Stock Photo - Download  Image Now - iStock"/>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backgroundMark x1="25977" y1="54318" x2="37305" y2="58914"/>
                        <a14:backgroundMark x1="37305" y1="58914" x2="46582" y2="60864"/>
                        <a14:backgroundMark x1="46582" y1="60864" x2="54297" y2="60585"/>
                        <a14:backgroundMark x1="54297" y1="60585" x2="64355" y2="59610"/>
                        <a14:backgroundMark x1="64355" y1="59610" x2="71191" y2="57660"/>
                      </a14:backgroundRemoval>
                    </a14:imgEffect>
                    <a14:imgEffect>
                      <a14:brightnessContrast contrast="-40000"/>
                    </a14:imgEffect>
                  </a14:imgLayer>
                </a14:imgProps>
              </a:ext>
              <a:ext uri="{28A0092B-C50C-407E-A947-70E740481C1C}">
                <a14:useLocalDpi xmlns:a14="http://schemas.microsoft.com/office/drawing/2010/main" val="0"/>
              </a:ext>
            </a:extLst>
          </a:blip>
          <a:srcRect l="17058" t="12624" r="16737" b="38305"/>
          <a:stretch/>
        </p:blipFill>
        <p:spPr bwMode="auto">
          <a:xfrm>
            <a:off x="10033830" y="5383777"/>
            <a:ext cx="1921336" cy="1272617"/>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1265118" y="4242788"/>
            <a:ext cx="8446676" cy="11409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How might hot holding affect food characteristics?</a:t>
            </a:r>
          </a:p>
          <a:p>
            <a:pPr marL="457200" indent="-457200">
              <a:buFont typeface="Wingdings" panose="05000000000000000000" pitchFamily="2" charset="2"/>
              <a:buChar char="Ø"/>
            </a:pPr>
            <a:r>
              <a:rPr lang="en-US" sz="3000" dirty="0"/>
              <a:t>How would batch cooking benefit food quality?</a:t>
            </a:r>
          </a:p>
        </p:txBody>
      </p:sp>
      <p:sp>
        <p:nvSpPr>
          <p:cNvPr id="12" name="Rectangle 11"/>
          <p:cNvSpPr/>
          <p:nvPr/>
        </p:nvSpPr>
        <p:spPr>
          <a:xfrm>
            <a:off x="620646" y="5860836"/>
            <a:ext cx="4720282" cy="74856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1620679" y="5394749"/>
            <a:ext cx="2606934" cy="5716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0"/>
              </a:spcBef>
              <a:buNone/>
            </a:pPr>
            <a:r>
              <a:rPr lang="en-US" sz="3000" dirty="0"/>
              <a:t>1 Minute Timer</a:t>
            </a:r>
          </a:p>
        </p:txBody>
      </p:sp>
    </p:spTree>
    <p:extLst>
      <p:ext uri="{BB962C8B-B14F-4D97-AF65-F5344CB8AC3E}">
        <p14:creationId xmlns:p14="http://schemas.microsoft.com/office/powerpoint/2010/main" val="87448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9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0086"/>
            <a:ext cx="11019095" cy="1233918"/>
            <a:chOff x="219919" y="255270"/>
            <a:chExt cx="10544537" cy="1233918"/>
          </a:xfrm>
          <a:solidFill>
            <a:schemeClr val="accent4">
              <a:lumMod val="75000"/>
            </a:schemeClr>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16693"/>
            <a:ext cx="10515600" cy="1217311"/>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Food Appeal</a:t>
            </a:r>
          </a:p>
        </p:txBody>
      </p:sp>
      <p:sp>
        <p:nvSpPr>
          <p:cNvPr id="3" name="Content Placeholder 2"/>
          <p:cNvSpPr>
            <a:spLocks noGrp="1"/>
          </p:cNvSpPr>
          <p:nvPr>
            <p:ph idx="1"/>
          </p:nvPr>
        </p:nvSpPr>
        <p:spPr>
          <a:xfrm>
            <a:off x="503495" y="1835150"/>
            <a:ext cx="10763865" cy="1327150"/>
          </a:xfrm>
        </p:spPr>
        <p:txBody>
          <a:bodyPr vert="horz" lIns="91440" tIns="45720" rIns="91440" bIns="45720" rtlCol="0" anchor="t">
            <a:noAutofit/>
          </a:bodyPr>
          <a:lstStyle/>
          <a:p>
            <a:pPr marL="0" indent="0">
              <a:buNone/>
            </a:pPr>
            <a:r>
              <a:rPr lang="en-US" sz="3200" dirty="0"/>
              <a:t>It's been said that we, “Eat with our eyes!” This means that we first take in food visually. Our goal is to make food look good before tasting it.</a:t>
            </a:r>
          </a:p>
        </p:txBody>
      </p:sp>
      <p:sp>
        <p:nvSpPr>
          <p:cNvPr id="4" name="Content Placeholder 2"/>
          <p:cNvSpPr txBox="1">
            <a:spLocks/>
          </p:cNvSpPr>
          <p:nvPr/>
        </p:nvSpPr>
        <p:spPr>
          <a:xfrm>
            <a:off x="1006168" y="3445438"/>
            <a:ext cx="6043025" cy="1947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When displaying food on the service line, keep it organized</a:t>
            </a:r>
          </a:p>
          <a:p>
            <a:pPr marL="457200" indent="-457200">
              <a:buFont typeface="Wingdings" panose="05000000000000000000" pitchFamily="2" charset="2"/>
              <a:buChar char="Ø"/>
            </a:pPr>
            <a:r>
              <a:rPr lang="en-US" sz="3000" dirty="0"/>
              <a:t>Burnt or rotten food should be discarded and accounted for</a:t>
            </a:r>
          </a:p>
          <a:p>
            <a:pPr marL="457200" indent="-457200">
              <a:buFont typeface="Wingdings" panose="05000000000000000000" pitchFamily="2" charset="2"/>
              <a:buChar char="Ø"/>
            </a:pPr>
            <a:r>
              <a:rPr lang="en-US" sz="3000" dirty="0"/>
              <a:t>Clean any surrounding spills or crumbs from serving line</a:t>
            </a:r>
          </a:p>
          <a:p>
            <a:pPr marL="457200" indent="-457200">
              <a:buFont typeface="Wingdings" panose="05000000000000000000" pitchFamily="2" charset="2"/>
              <a:buChar char="Ø"/>
            </a:pPr>
            <a:endParaRPr lang="en-US" sz="3000" dirty="0"/>
          </a:p>
        </p:txBody>
      </p:sp>
      <p:pic>
        <p:nvPicPr>
          <p:cNvPr id="6146" name="Picture 2" descr="Download Beautiful Heart Eyes GIF for Whats App"/>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47709" y="3330352"/>
            <a:ext cx="3042458" cy="3042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134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0086"/>
            <a:ext cx="11019095" cy="1233918"/>
            <a:chOff x="219919" y="255270"/>
            <a:chExt cx="10544537" cy="1233918"/>
          </a:xfrm>
          <a:solidFill>
            <a:schemeClr val="accent4">
              <a:lumMod val="75000"/>
            </a:schemeClr>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16693"/>
            <a:ext cx="10515600" cy="1217311"/>
          </a:xfrm>
        </p:spPr>
        <p:txBody>
          <a:bodyPr/>
          <a:lstStyle/>
          <a:p>
            <a:r>
              <a:rPr lang="en-US" b="1" dirty="0">
                <a:solidFill>
                  <a:schemeClr val="bg1"/>
                </a:solidFill>
                <a:latin typeface="Microsoft JhengHei UI"/>
                <a:ea typeface="Microsoft JhengHei UI"/>
              </a:rPr>
              <a:t>Service Area Appeal</a:t>
            </a:r>
          </a:p>
        </p:txBody>
      </p:sp>
      <p:sp>
        <p:nvSpPr>
          <p:cNvPr id="3" name="Content Placeholder 2"/>
          <p:cNvSpPr>
            <a:spLocks noGrp="1"/>
          </p:cNvSpPr>
          <p:nvPr>
            <p:ph idx="1"/>
          </p:nvPr>
        </p:nvSpPr>
        <p:spPr>
          <a:xfrm>
            <a:off x="503495" y="1835150"/>
            <a:ext cx="10763865" cy="1327150"/>
          </a:xfrm>
        </p:spPr>
        <p:txBody>
          <a:bodyPr vert="horz" lIns="91440" tIns="45720" rIns="91440" bIns="45720" rtlCol="0" anchor="t">
            <a:noAutofit/>
          </a:bodyPr>
          <a:lstStyle/>
          <a:p>
            <a:pPr marL="0" indent="0">
              <a:buNone/>
            </a:pPr>
            <a:r>
              <a:rPr lang="en-US" sz="3200" dirty="0"/>
              <a:t>Before beginning service, walk out to your service line or window and look to see what your customer sees. Is the area presentable, does it look appealing? </a:t>
            </a:r>
            <a:endParaRPr lang="en-US" sz="3200" dirty="0">
              <a:cs typeface="Calibri"/>
            </a:endParaRPr>
          </a:p>
        </p:txBody>
      </p:sp>
      <p:sp>
        <p:nvSpPr>
          <p:cNvPr id="4" name="Content Placeholder 2"/>
          <p:cNvSpPr txBox="1">
            <a:spLocks/>
          </p:cNvSpPr>
          <p:nvPr/>
        </p:nvSpPr>
        <p:spPr>
          <a:xfrm>
            <a:off x="5512316" y="3624178"/>
            <a:ext cx="6212358" cy="189141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cs typeface="Calibri"/>
              </a:rPr>
              <a:t>If at an elementary site, set your eye level at the children's eye level</a:t>
            </a:r>
            <a:endParaRPr lang="en-US" sz="3000" dirty="0"/>
          </a:p>
          <a:p>
            <a:pPr marL="457200" indent="-457200">
              <a:buFont typeface="Wingdings" panose="05000000000000000000" pitchFamily="2" charset="2"/>
              <a:buChar char="Ø"/>
            </a:pPr>
            <a:r>
              <a:rPr lang="en-US" sz="3000" dirty="0">
                <a:cs typeface="Calibri"/>
              </a:rPr>
              <a:t>After each serving period, reassess the area for appeal</a:t>
            </a:r>
          </a:p>
        </p:txBody>
      </p:sp>
      <p:pic>
        <p:nvPicPr>
          <p:cNvPr id="9" name="Picture 8" descr="A picture containing clipart&#10;&#10;Description automatically generated">
            <a:extLst>
              <a:ext uri="{FF2B5EF4-FFF2-40B4-BE49-F238E27FC236}">
                <a16:creationId xmlns:a16="http://schemas.microsoft.com/office/drawing/2014/main" id="{336688F0-54E3-25B0-2892-AFC09B07B468}"/>
              </a:ext>
            </a:extLst>
          </p:cNvPr>
          <p:cNvPicPr>
            <a:picLocks noChangeAspect="1"/>
          </p:cNvPicPr>
          <p:nvPr/>
        </p:nvPicPr>
        <p:blipFill>
          <a:blip r:embed="rId2"/>
          <a:stretch>
            <a:fillRect/>
          </a:stretch>
        </p:blipFill>
        <p:spPr>
          <a:xfrm>
            <a:off x="707298" y="3431363"/>
            <a:ext cx="1007601" cy="3037774"/>
          </a:xfrm>
          <a:prstGeom prst="rect">
            <a:avLst/>
          </a:prstGeom>
        </p:spPr>
      </p:pic>
      <p:pic>
        <p:nvPicPr>
          <p:cNvPr id="11" name="Picture 11" descr="A picture containing toy, doll&#10;&#10;Description automatically generated">
            <a:extLst>
              <a:ext uri="{FF2B5EF4-FFF2-40B4-BE49-F238E27FC236}">
                <a16:creationId xmlns:a16="http://schemas.microsoft.com/office/drawing/2014/main" id="{BFBED06C-D99D-AD9F-C147-B06D2CFD65B6}"/>
              </a:ext>
            </a:extLst>
          </p:cNvPr>
          <p:cNvPicPr>
            <a:picLocks noChangeAspect="1"/>
          </p:cNvPicPr>
          <p:nvPr/>
        </p:nvPicPr>
        <p:blipFill>
          <a:blip r:embed="rId3"/>
          <a:stretch>
            <a:fillRect/>
          </a:stretch>
        </p:blipFill>
        <p:spPr>
          <a:xfrm>
            <a:off x="1933635" y="4891616"/>
            <a:ext cx="1015177" cy="1580915"/>
          </a:xfrm>
          <a:prstGeom prst="rect">
            <a:avLst/>
          </a:prstGeom>
        </p:spPr>
      </p:pic>
      <p:sp>
        <p:nvSpPr>
          <p:cNvPr id="14" name="Isosceles Triangle 13">
            <a:extLst>
              <a:ext uri="{FF2B5EF4-FFF2-40B4-BE49-F238E27FC236}">
                <a16:creationId xmlns:a16="http://schemas.microsoft.com/office/drawing/2014/main" id="{46FADFC9-17EC-0B4D-0513-C4CB421A0629}"/>
              </a:ext>
            </a:extLst>
          </p:cNvPr>
          <p:cNvSpPr/>
          <p:nvPr/>
        </p:nvSpPr>
        <p:spPr>
          <a:xfrm rot="16020000">
            <a:off x="3434353" y="3915358"/>
            <a:ext cx="1063037" cy="2690518"/>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09C175C3-CF93-055C-CB93-3330ED0DB86E}"/>
              </a:ext>
            </a:extLst>
          </p:cNvPr>
          <p:cNvSpPr/>
          <p:nvPr/>
        </p:nvSpPr>
        <p:spPr>
          <a:xfrm rot="-5220000">
            <a:off x="2828559" y="2292606"/>
            <a:ext cx="1147704" cy="3819406"/>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562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0086"/>
            <a:ext cx="11019095" cy="1233918"/>
            <a:chOff x="219919" y="255270"/>
            <a:chExt cx="10544537" cy="1233918"/>
          </a:xfrm>
          <a:solidFill>
            <a:srgbClr val="AB0101"/>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Working With Food</a:t>
            </a:r>
          </a:p>
        </p:txBody>
      </p:sp>
      <p:sp>
        <p:nvSpPr>
          <p:cNvPr id="3" name="Content Placeholder 2"/>
          <p:cNvSpPr>
            <a:spLocks noGrp="1"/>
          </p:cNvSpPr>
          <p:nvPr>
            <p:ph idx="1"/>
          </p:nvPr>
        </p:nvSpPr>
        <p:spPr>
          <a:xfrm>
            <a:off x="503495" y="1858282"/>
            <a:ext cx="11031280" cy="1180193"/>
          </a:xfrm>
        </p:spPr>
        <p:txBody>
          <a:bodyPr>
            <a:noAutofit/>
          </a:bodyPr>
          <a:lstStyle/>
          <a:p>
            <a:pPr marL="0" indent="0">
              <a:buNone/>
            </a:pPr>
            <a:r>
              <a:rPr lang="en-US" sz="3200" dirty="0"/>
              <a:t>To prepare food successfully, we must first remember the basics of working with food; safety and efficiency.</a:t>
            </a:r>
          </a:p>
        </p:txBody>
      </p:sp>
      <p:sp>
        <p:nvSpPr>
          <p:cNvPr id="4" name="Content Placeholder 2"/>
          <p:cNvSpPr txBox="1">
            <a:spLocks/>
          </p:cNvSpPr>
          <p:nvPr/>
        </p:nvSpPr>
        <p:spPr>
          <a:xfrm>
            <a:off x="1048845" y="3038475"/>
            <a:ext cx="10264777" cy="2675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Knives cause more disabling injuries than any other hand tool</a:t>
            </a:r>
          </a:p>
          <a:p>
            <a:pPr marL="457200" indent="-457200">
              <a:buFont typeface="Wingdings" panose="05000000000000000000" pitchFamily="2" charset="2"/>
              <a:buChar char="Ø"/>
            </a:pPr>
            <a:r>
              <a:rPr lang="en-US" sz="3000" dirty="0"/>
              <a:t>Burns are the most common injury in the kitchen</a:t>
            </a:r>
          </a:p>
          <a:p>
            <a:pPr marL="457200" indent="-457200">
              <a:buFont typeface="Wingdings" panose="05000000000000000000" pitchFamily="2" charset="2"/>
              <a:buChar char="Ø"/>
            </a:pPr>
            <a:r>
              <a:rPr lang="en-US" sz="3000" dirty="0"/>
              <a:t>Advance food preparation saves time and money</a:t>
            </a:r>
          </a:p>
          <a:p>
            <a:pPr marL="457200" indent="-457200">
              <a:buFont typeface="Wingdings" panose="05000000000000000000" pitchFamily="2" charset="2"/>
              <a:buChar char="Ø"/>
            </a:pPr>
            <a:r>
              <a:rPr lang="en-US" sz="3000" dirty="0"/>
              <a:t>Successfully working with a team increases productivity</a:t>
            </a:r>
          </a:p>
        </p:txBody>
      </p:sp>
    </p:spTree>
    <p:extLst>
      <p:ext uri="{BB962C8B-B14F-4D97-AF65-F5344CB8AC3E}">
        <p14:creationId xmlns:p14="http://schemas.microsoft.com/office/powerpoint/2010/main" val="2478748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0086"/>
            <a:ext cx="11019095" cy="1233918"/>
            <a:chOff x="219919" y="255270"/>
            <a:chExt cx="10544537" cy="1233918"/>
          </a:xfrm>
          <a:solidFill>
            <a:srgbClr val="AB0101"/>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Kitchen Basics</a:t>
            </a:r>
          </a:p>
        </p:txBody>
      </p:sp>
      <p:sp>
        <p:nvSpPr>
          <p:cNvPr id="3" name="Content Placeholder 2"/>
          <p:cNvSpPr>
            <a:spLocks noGrp="1"/>
          </p:cNvSpPr>
          <p:nvPr>
            <p:ph idx="1"/>
          </p:nvPr>
        </p:nvSpPr>
        <p:spPr>
          <a:xfrm>
            <a:off x="503495" y="1858282"/>
            <a:ext cx="10608733" cy="1514475"/>
          </a:xfrm>
        </p:spPr>
        <p:txBody>
          <a:bodyPr>
            <a:noAutofit/>
          </a:bodyPr>
          <a:lstStyle/>
          <a:p>
            <a:pPr marL="0" indent="0">
              <a:buNone/>
            </a:pPr>
            <a:r>
              <a:rPr lang="en-US" sz="3200" dirty="0"/>
              <a:t>Café LA utilizes a variety of tasks and procedures for safety and operational efficiency.  Basic practices keep employees safe and our operation running smoothly. Kitchen basics include:</a:t>
            </a:r>
          </a:p>
        </p:txBody>
      </p:sp>
      <p:sp>
        <p:nvSpPr>
          <p:cNvPr id="4" name="Content Placeholder 2"/>
          <p:cNvSpPr txBox="1">
            <a:spLocks/>
          </p:cNvSpPr>
          <p:nvPr/>
        </p:nvSpPr>
        <p:spPr>
          <a:xfrm>
            <a:off x="1023560" y="3496808"/>
            <a:ext cx="4828600" cy="26753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Safe knife handling</a:t>
            </a:r>
          </a:p>
          <a:p>
            <a:pPr marL="457200" indent="-457200">
              <a:buFont typeface="Wingdings" panose="05000000000000000000" pitchFamily="2" charset="2"/>
              <a:buChar char="Ø"/>
            </a:pPr>
            <a:r>
              <a:rPr lang="en-US" sz="3000" dirty="0"/>
              <a:t>Handling boiling water and hot pans</a:t>
            </a:r>
          </a:p>
          <a:p>
            <a:pPr marL="457200" indent="-457200">
              <a:buFont typeface="Wingdings" panose="05000000000000000000" pitchFamily="2" charset="2"/>
              <a:buChar char="Ø"/>
            </a:pPr>
            <a:r>
              <a:rPr lang="en-US" sz="3000" dirty="0"/>
              <a:t>Preparing a day in advance</a:t>
            </a:r>
          </a:p>
          <a:p>
            <a:pPr marL="457200" indent="-457200">
              <a:buFont typeface="Wingdings" panose="05000000000000000000" pitchFamily="2" charset="2"/>
              <a:buChar char="Ø"/>
            </a:pPr>
            <a:r>
              <a:rPr lang="en-US" sz="3000" dirty="0"/>
              <a:t>Production line model</a:t>
            </a:r>
          </a:p>
        </p:txBody>
      </p:sp>
      <p:pic>
        <p:nvPicPr>
          <p:cNvPr id="9218" name="Picture 2" descr="Knife Safety, Knife Care, and Knife Skills: The Basics for Beginner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685"/>
          <a:stretch/>
        </p:blipFill>
        <p:spPr bwMode="auto">
          <a:xfrm>
            <a:off x="6384173" y="3372757"/>
            <a:ext cx="2633667" cy="162949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e Best Oven Mitt Options for Kitchen Use - Bob Vil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76" r="12353" b="16042"/>
          <a:stretch/>
        </p:blipFill>
        <p:spPr bwMode="auto">
          <a:xfrm>
            <a:off x="9232037" y="3372757"/>
            <a:ext cx="2552009" cy="156500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hawnee Mission culinary students cook up 1,000 meals for local families in  need | KCUR 89.3 - NPR in Kansas Cit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713" t="20994" r="-1" b="-1"/>
          <a:stretch/>
        </p:blipFill>
        <p:spPr bwMode="auto">
          <a:xfrm>
            <a:off x="6384173" y="5061811"/>
            <a:ext cx="2633667" cy="16369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1970" t="31394" r="8122"/>
          <a:stretch/>
        </p:blipFill>
        <p:spPr>
          <a:xfrm>
            <a:off x="9232037" y="5054324"/>
            <a:ext cx="2552009" cy="1636979"/>
          </a:xfrm>
          <a:prstGeom prst="rect">
            <a:avLst/>
          </a:prstGeom>
        </p:spPr>
      </p:pic>
    </p:spTree>
    <p:extLst>
      <p:ext uri="{BB962C8B-B14F-4D97-AF65-F5344CB8AC3E}">
        <p14:creationId xmlns:p14="http://schemas.microsoft.com/office/powerpoint/2010/main" val="46675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0086"/>
            <a:ext cx="11019095" cy="1233918"/>
            <a:chOff x="219919" y="255270"/>
            <a:chExt cx="10544537" cy="1233918"/>
          </a:xfrm>
          <a:solidFill>
            <a:srgbClr val="AB0101"/>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Safe Knife Handling</a:t>
            </a:r>
          </a:p>
        </p:txBody>
      </p:sp>
      <p:sp>
        <p:nvSpPr>
          <p:cNvPr id="3" name="Content Placeholder 2"/>
          <p:cNvSpPr>
            <a:spLocks noGrp="1"/>
          </p:cNvSpPr>
          <p:nvPr>
            <p:ph idx="1"/>
          </p:nvPr>
        </p:nvSpPr>
        <p:spPr>
          <a:xfrm>
            <a:off x="503495" y="1825625"/>
            <a:ext cx="10852355" cy="1514475"/>
          </a:xfrm>
        </p:spPr>
        <p:txBody>
          <a:bodyPr>
            <a:normAutofit/>
          </a:bodyPr>
          <a:lstStyle/>
          <a:p>
            <a:pPr marL="0" indent="0">
              <a:buNone/>
            </a:pPr>
            <a:r>
              <a:rPr lang="en-US" sz="3200" dirty="0"/>
              <a:t>Improper knife handling can have serious consequences. When preparing food from scratch, there may be various food items that need to be cut, chopped or sliced.</a:t>
            </a:r>
          </a:p>
        </p:txBody>
      </p:sp>
      <p:sp>
        <p:nvSpPr>
          <p:cNvPr id="4" name="Content Placeholder 2"/>
          <p:cNvSpPr txBox="1">
            <a:spLocks/>
          </p:cNvSpPr>
          <p:nvPr/>
        </p:nvSpPr>
        <p:spPr>
          <a:xfrm>
            <a:off x="985922" y="3416300"/>
            <a:ext cx="6611911" cy="30715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Always use a sharp knife</a:t>
            </a:r>
          </a:p>
          <a:p>
            <a:pPr marL="457200" indent="-457200">
              <a:buFont typeface="Wingdings" panose="05000000000000000000" pitchFamily="2" charset="2"/>
              <a:buChar char="Ø"/>
            </a:pPr>
            <a:r>
              <a:rPr lang="en-US" sz="3000" dirty="0"/>
              <a:t>Curl fingers in when cutting food</a:t>
            </a:r>
          </a:p>
          <a:p>
            <a:pPr marL="457200" indent="-457200">
              <a:buFont typeface="Wingdings" panose="05000000000000000000" pitchFamily="2" charset="2"/>
              <a:buChar char="Ø"/>
            </a:pPr>
            <a:r>
              <a:rPr lang="en-US" sz="3000" dirty="0"/>
              <a:t>Cut away from body</a:t>
            </a:r>
          </a:p>
          <a:p>
            <a:pPr marL="457200" indent="-457200">
              <a:buFont typeface="Wingdings" panose="05000000000000000000" pitchFamily="2" charset="2"/>
              <a:buChar char="Ø"/>
            </a:pPr>
            <a:r>
              <a:rPr lang="en-US" sz="3000" dirty="0"/>
              <a:t>When moving with knife, carry knife pointed down and notify surrounding people of sharp item coming through </a:t>
            </a:r>
          </a:p>
          <a:p>
            <a:pPr marL="457200" indent="-457200">
              <a:buFont typeface="Wingdings" panose="05000000000000000000" pitchFamily="2" charset="2"/>
              <a:buChar char="Ø"/>
            </a:pPr>
            <a:endParaRPr lang="en-US" sz="3000" dirty="0"/>
          </a:p>
          <a:p>
            <a:pPr marL="457200" indent="-457200">
              <a:buFont typeface="Wingdings" panose="05000000000000000000" pitchFamily="2" charset="2"/>
              <a:buChar char="Ø"/>
            </a:pPr>
            <a:endParaRPr lang="en-US" sz="3000" dirty="0"/>
          </a:p>
        </p:txBody>
      </p:sp>
      <p:pic>
        <p:nvPicPr>
          <p:cNvPr id="1026" name="Picture 2" descr="Amazon.com: Choice 8-inch White Chef's Knife: Home &amp; Kitch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8636" y="2988734"/>
            <a:ext cx="1721574" cy="1721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nife Cutting Techniques | Moore's Kitchen"/>
          <p:cNvPicPr>
            <a:picLocks noChangeAspect="1" noChangeArrowheads="1"/>
          </p:cNvPicPr>
          <p:nvPr/>
        </p:nvPicPr>
        <p:blipFill rotWithShape="1">
          <a:blip r:embed="rId3">
            <a:extLst>
              <a:ext uri="{28A0092B-C50C-407E-A947-70E740481C1C}">
                <a14:useLocalDpi xmlns:a14="http://schemas.microsoft.com/office/drawing/2010/main" val="0"/>
              </a:ext>
            </a:extLst>
          </a:blip>
          <a:srcRect l="23272" r="14063"/>
          <a:stretch/>
        </p:blipFill>
        <p:spPr bwMode="auto">
          <a:xfrm>
            <a:off x="9763312" y="2988734"/>
            <a:ext cx="1722940" cy="17215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heet pan sausage, peppers, and onions | Recipe | Kitchen Stori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14" r="26191" b="13738"/>
          <a:stretch/>
        </p:blipFill>
        <p:spPr bwMode="auto">
          <a:xfrm>
            <a:off x="7858636" y="4905822"/>
            <a:ext cx="1753126" cy="16904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a:srcRect r="8089"/>
          <a:stretch/>
        </p:blipFill>
        <p:spPr>
          <a:xfrm>
            <a:off x="9764678" y="4905822"/>
            <a:ext cx="1721574" cy="1721574"/>
          </a:xfrm>
          <a:prstGeom prst="rect">
            <a:avLst/>
          </a:prstGeom>
        </p:spPr>
      </p:pic>
    </p:spTree>
    <p:extLst>
      <p:ext uri="{BB962C8B-B14F-4D97-AF65-F5344CB8AC3E}">
        <p14:creationId xmlns:p14="http://schemas.microsoft.com/office/powerpoint/2010/main" val="2627421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0086"/>
            <a:ext cx="11019095" cy="1233918"/>
            <a:chOff x="219919" y="255270"/>
            <a:chExt cx="10544537" cy="1233918"/>
          </a:xfrm>
          <a:solidFill>
            <a:srgbClr val="AB0101"/>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Handling Hot Pots and Pans</a:t>
            </a:r>
          </a:p>
        </p:txBody>
      </p:sp>
      <p:sp>
        <p:nvSpPr>
          <p:cNvPr id="3" name="Content Placeholder 2"/>
          <p:cNvSpPr>
            <a:spLocks noGrp="1"/>
          </p:cNvSpPr>
          <p:nvPr>
            <p:ph idx="1"/>
          </p:nvPr>
        </p:nvSpPr>
        <p:spPr>
          <a:xfrm>
            <a:off x="503495" y="1844675"/>
            <a:ext cx="10515600" cy="1006065"/>
          </a:xfrm>
        </p:spPr>
        <p:txBody>
          <a:bodyPr>
            <a:normAutofit/>
          </a:bodyPr>
          <a:lstStyle/>
          <a:p>
            <a:pPr marL="0" indent="0">
              <a:buNone/>
            </a:pPr>
            <a:r>
              <a:rPr lang="en-US" sz="3200" dirty="0"/>
              <a:t>Burns are one of the most common accidents in the kitchen. Despite burns being common, they are highly preventable. </a:t>
            </a:r>
          </a:p>
        </p:txBody>
      </p:sp>
      <p:sp>
        <p:nvSpPr>
          <p:cNvPr id="4" name="Content Placeholder 2"/>
          <p:cNvSpPr txBox="1">
            <a:spLocks/>
          </p:cNvSpPr>
          <p:nvPr/>
        </p:nvSpPr>
        <p:spPr>
          <a:xfrm>
            <a:off x="1003299" y="3042827"/>
            <a:ext cx="6654801" cy="32394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Handle hot equipment with oven mitts</a:t>
            </a:r>
          </a:p>
          <a:p>
            <a:pPr marL="457200" indent="-457200">
              <a:buFont typeface="Wingdings" panose="05000000000000000000" pitchFamily="2" charset="2"/>
              <a:buChar char="Ø"/>
            </a:pPr>
            <a:r>
              <a:rPr lang="en-US" sz="3000" dirty="0"/>
              <a:t>Face away when opening a hot oven or removing the lid from a pot</a:t>
            </a:r>
          </a:p>
          <a:p>
            <a:pPr marL="457200" indent="-457200">
              <a:buFont typeface="Wingdings" panose="05000000000000000000" pitchFamily="2" charset="2"/>
              <a:buChar char="Ø"/>
            </a:pPr>
            <a:r>
              <a:rPr lang="en-US" sz="3000" dirty="0"/>
              <a:t>When moving with a hot item, always verbalize to surrounding workers</a:t>
            </a:r>
          </a:p>
          <a:p>
            <a:pPr marL="457200" indent="-457200">
              <a:buFont typeface="Wingdings" panose="05000000000000000000" pitchFamily="2" charset="2"/>
              <a:buChar char="Ø"/>
            </a:pPr>
            <a:r>
              <a:rPr lang="en-US" sz="3000" dirty="0"/>
              <a:t> If hot pot/pan is left on counter, verbalize to team in kitchen.</a:t>
            </a:r>
          </a:p>
        </p:txBody>
      </p:sp>
      <p:pic>
        <p:nvPicPr>
          <p:cNvPr id="2050" name="Picture 2" descr="ARCLIBER Oven Mitts Flame Retardant Mitts Heat Resistant to 425°F 15 Inch  2-Pack (Grey) : Amazon.ca: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800" y="3162300"/>
            <a:ext cx="1381125" cy="17516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nd Man Open Pot Lid He Stock Photo 1306032622 | Shutterstock"/>
          <p:cNvPicPr>
            <a:picLocks noChangeAspect="1" noChangeArrowheads="1"/>
          </p:cNvPicPr>
          <p:nvPr/>
        </p:nvPicPr>
        <p:blipFill rotWithShape="1">
          <a:blip r:embed="rId3">
            <a:extLst>
              <a:ext uri="{28A0092B-C50C-407E-A947-70E740481C1C}">
                <a14:useLocalDpi xmlns:a14="http://schemas.microsoft.com/office/drawing/2010/main" val="0"/>
              </a:ext>
            </a:extLst>
          </a:blip>
          <a:srcRect l="26866" t="18" r="3220" b="7839"/>
          <a:stretch/>
        </p:blipFill>
        <p:spPr bwMode="auto">
          <a:xfrm>
            <a:off x="9826625" y="3162300"/>
            <a:ext cx="1851229" cy="17516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6,303 Man Holding Cooking Pot Stock Photos, Pictures &amp; Royalty-Free Images  - iStock"/>
          <p:cNvPicPr>
            <a:picLocks noChangeAspect="1" noChangeArrowheads="1"/>
          </p:cNvPicPr>
          <p:nvPr/>
        </p:nvPicPr>
        <p:blipFill rotWithShape="1">
          <a:blip r:embed="rId4">
            <a:extLst>
              <a:ext uri="{28A0092B-C50C-407E-A947-70E740481C1C}">
                <a14:useLocalDpi xmlns:a14="http://schemas.microsoft.com/office/drawing/2010/main" val="0"/>
              </a:ext>
            </a:extLst>
          </a:blip>
          <a:srcRect t="14457"/>
          <a:stretch/>
        </p:blipFill>
        <p:spPr bwMode="auto">
          <a:xfrm>
            <a:off x="8515350" y="5099050"/>
            <a:ext cx="2622550" cy="1495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869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0086"/>
            <a:ext cx="11019095" cy="1233918"/>
            <a:chOff x="219919" y="255270"/>
            <a:chExt cx="10544537" cy="1233918"/>
          </a:xfrm>
          <a:solidFill>
            <a:schemeClr val="accent6">
              <a:lumMod val="50000"/>
            </a:schemeClr>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Advanced Food Preparation</a:t>
            </a:r>
          </a:p>
        </p:txBody>
      </p:sp>
      <p:sp>
        <p:nvSpPr>
          <p:cNvPr id="3" name="Content Placeholder 2"/>
          <p:cNvSpPr>
            <a:spLocks noGrp="1"/>
          </p:cNvSpPr>
          <p:nvPr>
            <p:ph idx="1"/>
          </p:nvPr>
        </p:nvSpPr>
        <p:spPr>
          <a:xfrm>
            <a:off x="503495" y="1697282"/>
            <a:ext cx="10727267" cy="1344611"/>
          </a:xfrm>
        </p:spPr>
        <p:txBody>
          <a:bodyPr>
            <a:noAutofit/>
          </a:bodyPr>
          <a:lstStyle/>
          <a:p>
            <a:pPr marL="0" indent="0">
              <a:buNone/>
            </a:pPr>
            <a:r>
              <a:rPr lang="en-US" sz="3200" dirty="0"/>
              <a:t>There may be times when the kitchen staff can get a head start on next day’s production. Review the weekly menu for these opportunities. Food quality should always remain priority.</a:t>
            </a:r>
          </a:p>
        </p:txBody>
      </p:sp>
      <p:sp>
        <p:nvSpPr>
          <p:cNvPr id="4" name="Content Placeholder 2"/>
          <p:cNvSpPr txBox="1">
            <a:spLocks/>
          </p:cNvSpPr>
          <p:nvPr/>
        </p:nvSpPr>
        <p:spPr>
          <a:xfrm>
            <a:off x="893232" y="3305170"/>
            <a:ext cx="7193493" cy="24971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Convenience should not outweigh quality- do not prepare food too far ahead of time</a:t>
            </a:r>
          </a:p>
          <a:p>
            <a:pPr marL="457200" indent="-457200">
              <a:buFont typeface="Wingdings" panose="05000000000000000000" pitchFamily="2" charset="2"/>
              <a:buChar char="Ø"/>
            </a:pPr>
            <a:r>
              <a:rPr lang="en-US" sz="3000" dirty="0"/>
              <a:t>Label all prepared food with food description and date</a:t>
            </a:r>
          </a:p>
          <a:p>
            <a:pPr marL="457200" indent="-457200">
              <a:buFont typeface="Wingdings" panose="05000000000000000000" pitchFamily="2" charset="2"/>
              <a:buChar char="Ø"/>
            </a:pPr>
            <a:r>
              <a:rPr lang="en-US" sz="3000" dirty="0"/>
              <a:t>Store prepared food at appropriate holding temperatures.</a:t>
            </a:r>
          </a:p>
          <a:p>
            <a:pPr marL="457200" indent="-457200">
              <a:buFont typeface="Wingdings" panose="05000000000000000000" pitchFamily="2" charset="2"/>
              <a:buChar char="Ø"/>
            </a:pPr>
            <a:endParaRPr lang="en-US" sz="3000" dirty="0"/>
          </a:p>
        </p:txBody>
      </p:sp>
      <p:pic>
        <p:nvPicPr>
          <p:cNvPr id="3074" name="Picture 2" descr="Bun Pan Covers - 52&quot; x 80&quot; – Howies Food Servic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 b="100000" l="870" r="100000">
                        <a14:foregroundMark x1="68913" y1="1500" x2="80000" y2="9500"/>
                        <a14:foregroundMark x1="73804" y1="16000" x2="81957" y2="21700"/>
                        <a14:foregroundMark x1="81957" y1="21700" x2="82391" y2="36800"/>
                      </a14:backgroundRemoval>
                    </a14:imgEffect>
                  </a14:imgLayer>
                </a14:imgProps>
              </a:ext>
              <a:ext uri="{28A0092B-C50C-407E-A947-70E740481C1C}">
                <a14:useLocalDpi xmlns:a14="http://schemas.microsoft.com/office/drawing/2010/main" val="0"/>
              </a:ext>
            </a:extLst>
          </a:blip>
          <a:srcRect/>
          <a:stretch>
            <a:fillRect/>
          </a:stretch>
        </p:blipFill>
        <p:spPr bwMode="auto">
          <a:xfrm>
            <a:off x="8461376" y="3305170"/>
            <a:ext cx="2979420" cy="32385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23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200085"/>
            <a:ext cx="11019095" cy="1233918"/>
            <a:chOff x="219919" y="255270"/>
            <a:chExt cx="10544537" cy="1233918"/>
          </a:xfrm>
          <a:solidFill>
            <a:schemeClr val="accent6">
              <a:lumMod val="75000"/>
            </a:schemeClr>
          </a:solidFill>
        </p:grpSpPr>
        <p:sp>
          <p:nvSpPr>
            <p:cNvPr id="12" name="Chevron 11"/>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35451" y="200085"/>
            <a:ext cx="10086205"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Food Services Goal </a:t>
            </a:r>
          </a:p>
        </p:txBody>
      </p:sp>
      <p:sp>
        <p:nvSpPr>
          <p:cNvPr id="3" name="Content Placeholder 2"/>
          <p:cNvSpPr>
            <a:spLocks noGrp="1"/>
          </p:cNvSpPr>
          <p:nvPr>
            <p:ph idx="1"/>
          </p:nvPr>
        </p:nvSpPr>
        <p:spPr>
          <a:xfrm>
            <a:off x="440613" y="1999918"/>
            <a:ext cx="11319617" cy="884918"/>
          </a:xfrm>
        </p:spPr>
        <p:txBody>
          <a:bodyPr>
            <a:noAutofit/>
          </a:bodyPr>
          <a:lstStyle/>
          <a:p>
            <a:pPr marL="0" indent="0">
              <a:buNone/>
            </a:pPr>
            <a:r>
              <a:rPr lang="en-US" sz="3200" dirty="0"/>
              <a:t>Elevate school nutrition with fresher, healthier and more appealing options.</a:t>
            </a:r>
          </a:p>
          <a:p>
            <a:pPr marL="0" indent="0">
              <a:buNone/>
            </a:pPr>
            <a:endParaRPr lang="en-US" dirty="0"/>
          </a:p>
          <a:p>
            <a:pPr marL="0" indent="0">
              <a:buNone/>
            </a:pPr>
            <a:endParaRPr lang="en-US" sz="3200" dirty="0"/>
          </a:p>
        </p:txBody>
      </p:sp>
      <p:sp>
        <p:nvSpPr>
          <p:cNvPr id="14" name="Content Placeholder 2"/>
          <p:cNvSpPr txBox="1">
            <a:spLocks/>
          </p:cNvSpPr>
          <p:nvPr/>
        </p:nvSpPr>
        <p:spPr>
          <a:xfrm>
            <a:off x="811599" y="3328097"/>
            <a:ext cx="10207496" cy="265384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600"/>
              </a:spcBef>
              <a:buFont typeface="Wingdings" panose="05000000000000000000" pitchFamily="2" charset="2"/>
              <a:buChar char="Ø"/>
            </a:pPr>
            <a:r>
              <a:rPr lang="en-US" sz="3000" dirty="0"/>
              <a:t>Apply fundamentals of food service to reach new goals</a:t>
            </a:r>
          </a:p>
          <a:p>
            <a:pPr marL="457200" indent="-457200">
              <a:lnSpc>
                <a:spcPct val="100000"/>
              </a:lnSpc>
              <a:spcBef>
                <a:spcPts val="600"/>
              </a:spcBef>
              <a:buFont typeface="Wingdings" panose="05000000000000000000" pitchFamily="2" charset="2"/>
              <a:buChar char="Ø"/>
            </a:pPr>
            <a:r>
              <a:rPr lang="en-US" sz="3000" dirty="0"/>
              <a:t>Follow cooking guidelines to make food appetizing</a:t>
            </a:r>
          </a:p>
          <a:p>
            <a:pPr marL="457200" indent="-457200">
              <a:lnSpc>
                <a:spcPct val="100000"/>
              </a:lnSpc>
              <a:spcBef>
                <a:spcPts val="600"/>
              </a:spcBef>
              <a:buFont typeface="Wingdings" panose="05000000000000000000" pitchFamily="2" charset="2"/>
              <a:buChar char="Ø"/>
            </a:pPr>
            <a:r>
              <a:rPr lang="en-US" sz="3000" dirty="0"/>
              <a:t>Focus on customer taste preferences</a:t>
            </a:r>
          </a:p>
          <a:p>
            <a:pPr marL="457200" indent="-457200">
              <a:lnSpc>
                <a:spcPct val="100000"/>
              </a:lnSpc>
              <a:spcBef>
                <a:spcPts val="600"/>
              </a:spcBef>
              <a:buFont typeface="Wingdings" panose="05000000000000000000" pitchFamily="2" charset="2"/>
              <a:buChar char="Ø"/>
            </a:pPr>
            <a:r>
              <a:rPr lang="en-US" sz="3000" dirty="0"/>
              <a:t>Offer innovative food options and varieties to drive participation</a:t>
            </a:r>
          </a:p>
          <a:p>
            <a:pPr marL="457200" indent="-457200">
              <a:lnSpc>
                <a:spcPct val="100000"/>
              </a:lnSpc>
              <a:spcBef>
                <a:spcPts val="600"/>
              </a:spcBef>
              <a:buFont typeface="Wingdings" panose="05000000000000000000" pitchFamily="2" charset="2"/>
              <a:buChar char="Ø"/>
            </a:pPr>
            <a:r>
              <a:rPr lang="en-US" sz="3000" dirty="0"/>
              <a:t>Incorporate student feedback </a:t>
            </a:r>
          </a:p>
        </p:txBody>
      </p:sp>
    </p:spTree>
    <p:extLst>
      <p:ext uri="{BB962C8B-B14F-4D97-AF65-F5344CB8AC3E}">
        <p14:creationId xmlns:p14="http://schemas.microsoft.com/office/powerpoint/2010/main" val="3718177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0086"/>
            <a:ext cx="11019095" cy="1233918"/>
            <a:chOff x="219919" y="255270"/>
            <a:chExt cx="10544537" cy="1233918"/>
          </a:xfrm>
          <a:solidFill>
            <a:schemeClr val="accent6">
              <a:lumMod val="50000"/>
            </a:schemeClr>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Assembly Line Production Method</a:t>
            </a:r>
          </a:p>
        </p:txBody>
      </p:sp>
      <p:sp>
        <p:nvSpPr>
          <p:cNvPr id="3" name="Content Placeholder 2"/>
          <p:cNvSpPr>
            <a:spLocks noGrp="1"/>
          </p:cNvSpPr>
          <p:nvPr>
            <p:ph idx="1"/>
          </p:nvPr>
        </p:nvSpPr>
        <p:spPr>
          <a:xfrm>
            <a:off x="379669" y="1844676"/>
            <a:ext cx="11574205" cy="1993900"/>
          </a:xfrm>
        </p:spPr>
        <p:txBody>
          <a:bodyPr>
            <a:normAutofit/>
          </a:bodyPr>
          <a:lstStyle/>
          <a:p>
            <a:pPr marL="0" indent="0">
              <a:buNone/>
            </a:pPr>
            <a:r>
              <a:rPr lang="en-US" sz="3200" dirty="0"/>
              <a:t>An assembly line is a process in which parts are added in sequence from workstation to workstation until the final assembly is produced.</a:t>
            </a:r>
          </a:p>
          <a:p>
            <a:pPr marL="0" indent="0">
              <a:buNone/>
            </a:pPr>
            <a:r>
              <a:rPr lang="en-US" sz="3200" dirty="0"/>
              <a:t>When food is being assembled in the first stage, the next stage can begin preparing for the next ingredient in the assembly process.</a:t>
            </a:r>
          </a:p>
        </p:txBody>
      </p:sp>
      <p:sp>
        <p:nvSpPr>
          <p:cNvPr id="4" name="Content Placeholder 2"/>
          <p:cNvSpPr txBox="1">
            <a:spLocks/>
          </p:cNvSpPr>
          <p:nvPr/>
        </p:nvSpPr>
        <p:spPr>
          <a:xfrm>
            <a:off x="802225" y="3971925"/>
            <a:ext cx="7589300" cy="2038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If a menu item requires several ingredients, use an assembly line to prepare food item</a:t>
            </a:r>
          </a:p>
          <a:p>
            <a:pPr marL="457200" indent="-457200">
              <a:buFont typeface="Wingdings" panose="05000000000000000000" pitchFamily="2" charset="2"/>
              <a:buChar char="Ø"/>
            </a:pPr>
            <a:r>
              <a:rPr lang="en-US" sz="3000" dirty="0"/>
              <a:t>Instead of one person assemble food item, use several people from start to finish</a:t>
            </a:r>
          </a:p>
          <a:p>
            <a:pPr marL="0" indent="0">
              <a:buNone/>
            </a:pPr>
            <a:endParaRPr lang="en-US" sz="3000" dirty="0"/>
          </a:p>
        </p:txBody>
      </p:sp>
      <p:sp>
        <p:nvSpPr>
          <p:cNvPr id="9" name="Flowchart: Connector 8"/>
          <p:cNvSpPr/>
          <p:nvPr/>
        </p:nvSpPr>
        <p:spPr>
          <a:xfrm>
            <a:off x="8159750" y="4406900"/>
            <a:ext cx="1168400" cy="1168400"/>
          </a:xfrm>
          <a:prstGeom prst="flowChartConnector">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p:cNvSpPr/>
          <p:nvPr/>
        </p:nvSpPr>
        <p:spPr>
          <a:xfrm>
            <a:off x="9421300" y="4406900"/>
            <a:ext cx="1168400" cy="1168400"/>
          </a:xfrm>
          <a:prstGeom prst="flowChartConnector">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p:cNvSpPr/>
          <p:nvPr/>
        </p:nvSpPr>
        <p:spPr>
          <a:xfrm>
            <a:off x="10682850" y="4406900"/>
            <a:ext cx="1168400" cy="1168400"/>
          </a:xfrm>
          <a:prstGeom prst="flowChartConnector">
            <a:avLst/>
          </a:prstGeom>
          <a:solidFill>
            <a:schemeClr val="accent4"/>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9106707" y="4800600"/>
            <a:ext cx="536037" cy="482600"/>
          </a:xfrm>
          <a:prstGeom prst="rightArrow">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10357926" y="4800600"/>
            <a:ext cx="536037" cy="482600"/>
          </a:xfrm>
          <a:prstGeom prst="rightArrow">
            <a:avLst/>
          </a:prstGeom>
          <a:solidFill>
            <a:srgbClr val="C0000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268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0086"/>
            <a:ext cx="11019095" cy="1233918"/>
            <a:chOff x="219919" y="255270"/>
            <a:chExt cx="10544537" cy="1233918"/>
          </a:xfrm>
          <a:solidFill>
            <a:schemeClr val="accent6">
              <a:lumMod val="50000"/>
            </a:schemeClr>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Assembly Line Scenario</a:t>
            </a:r>
          </a:p>
        </p:txBody>
      </p:sp>
      <p:sp>
        <p:nvSpPr>
          <p:cNvPr id="3" name="Content Placeholder 2"/>
          <p:cNvSpPr>
            <a:spLocks noGrp="1"/>
          </p:cNvSpPr>
          <p:nvPr>
            <p:ph idx="1"/>
          </p:nvPr>
        </p:nvSpPr>
        <p:spPr>
          <a:xfrm>
            <a:off x="436331" y="1736281"/>
            <a:ext cx="11209534" cy="1514475"/>
          </a:xfrm>
        </p:spPr>
        <p:txBody>
          <a:bodyPr>
            <a:normAutofit/>
          </a:bodyPr>
          <a:lstStyle/>
          <a:p>
            <a:pPr marL="0" indent="0">
              <a:buNone/>
            </a:pPr>
            <a:r>
              <a:rPr lang="en-US" sz="3200" dirty="0"/>
              <a:t>Justin Thyme El. has a staff of 4 people. Using the lunch menu’s projected servings, let’s take a look at how food items can be produced using an assembly line method. </a:t>
            </a:r>
          </a:p>
        </p:txBody>
      </p:sp>
      <p:sp>
        <p:nvSpPr>
          <p:cNvPr id="8" name="Content Placeholder 2"/>
          <p:cNvSpPr txBox="1">
            <a:spLocks/>
          </p:cNvSpPr>
          <p:nvPr/>
        </p:nvSpPr>
        <p:spPr>
          <a:xfrm>
            <a:off x="503494" y="3608553"/>
            <a:ext cx="4822883" cy="1723718"/>
          </a:xfrm>
          <a:prstGeom prst="rect">
            <a:avLst/>
          </a:prstGeom>
          <a:solidFill>
            <a:schemeClr val="accent2">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Café LA Burger – 350 </a:t>
            </a:r>
          </a:p>
          <a:p>
            <a:pPr marL="0" indent="0">
              <a:buNone/>
            </a:pPr>
            <a:r>
              <a:rPr lang="en-US" sz="3200" dirty="0"/>
              <a:t>Chicken Cesar Salad – 100 </a:t>
            </a:r>
          </a:p>
          <a:p>
            <a:pPr marL="0" indent="0">
              <a:buNone/>
            </a:pPr>
            <a:r>
              <a:rPr lang="en-US" sz="3200" dirty="0"/>
              <a:t>Yogurt &amp; Granola – 50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8440" y="3135976"/>
            <a:ext cx="6140716" cy="3453386"/>
          </a:xfrm>
          <a:prstGeom prst="rect">
            <a:avLst/>
          </a:prstGeom>
        </p:spPr>
      </p:pic>
      <p:pic>
        <p:nvPicPr>
          <p:cNvPr id="13" name="Picture 12"/>
          <p:cNvPicPr>
            <a:picLocks noChangeAspect="1"/>
          </p:cNvPicPr>
          <p:nvPr/>
        </p:nvPicPr>
        <p:blipFill>
          <a:blip r:embed="rId3"/>
          <a:stretch>
            <a:fillRect/>
          </a:stretch>
        </p:blipFill>
        <p:spPr>
          <a:xfrm>
            <a:off x="8825515" y="3750770"/>
            <a:ext cx="570645" cy="1581501"/>
          </a:xfrm>
          <a:prstGeom prst="rect">
            <a:avLst/>
          </a:prstGeom>
        </p:spPr>
      </p:pic>
      <p:pic>
        <p:nvPicPr>
          <p:cNvPr id="14" name="Picture 13"/>
          <p:cNvPicPr>
            <a:picLocks noChangeAspect="1"/>
          </p:cNvPicPr>
          <p:nvPr/>
        </p:nvPicPr>
        <p:blipFill>
          <a:blip r:embed="rId4"/>
          <a:stretch>
            <a:fillRect/>
          </a:stretch>
        </p:blipFill>
        <p:spPr>
          <a:xfrm>
            <a:off x="10675546" y="4136004"/>
            <a:ext cx="662178" cy="2027077"/>
          </a:xfrm>
          <a:prstGeom prst="rect">
            <a:avLst/>
          </a:prstGeom>
        </p:spPr>
      </p:pic>
      <p:pic>
        <p:nvPicPr>
          <p:cNvPr id="15" name="Picture 14"/>
          <p:cNvPicPr>
            <a:picLocks noChangeAspect="1"/>
          </p:cNvPicPr>
          <p:nvPr/>
        </p:nvPicPr>
        <p:blipFill>
          <a:blip r:embed="rId5"/>
          <a:stretch>
            <a:fillRect/>
          </a:stretch>
        </p:blipFill>
        <p:spPr>
          <a:xfrm>
            <a:off x="7885150" y="4381510"/>
            <a:ext cx="668935" cy="2040590"/>
          </a:xfrm>
          <a:prstGeom prst="rect">
            <a:avLst/>
          </a:prstGeom>
        </p:spPr>
      </p:pic>
      <p:pic>
        <p:nvPicPr>
          <p:cNvPr id="16" name="Picture 15"/>
          <p:cNvPicPr>
            <a:picLocks noChangeAspect="1"/>
          </p:cNvPicPr>
          <p:nvPr/>
        </p:nvPicPr>
        <p:blipFill>
          <a:blip r:embed="rId6"/>
          <a:stretch>
            <a:fillRect/>
          </a:stretch>
        </p:blipFill>
        <p:spPr>
          <a:xfrm>
            <a:off x="6240890" y="4381510"/>
            <a:ext cx="729748" cy="2060862"/>
          </a:xfrm>
          <a:prstGeom prst="rect">
            <a:avLst/>
          </a:prstGeom>
        </p:spPr>
      </p:pic>
      <p:grpSp>
        <p:nvGrpSpPr>
          <p:cNvPr id="10" name="Group 9"/>
          <p:cNvGrpSpPr/>
          <p:nvPr/>
        </p:nvGrpSpPr>
        <p:grpSpPr>
          <a:xfrm>
            <a:off x="9217663" y="5452945"/>
            <a:ext cx="2465432" cy="1018843"/>
            <a:chOff x="5127291" y="4607532"/>
            <a:chExt cx="6285741" cy="1878135"/>
          </a:xfrm>
        </p:grpSpPr>
        <p:sp>
          <p:nvSpPr>
            <p:cNvPr id="11" name="Cube 10"/>
            <p:cNvSpPr/>
            <p:nvPr/>
          </p:nvSpPr>
          <p:spPr>
            <a:xfrm>
              <a:off x="5314845" y="4719949"/>
              <a:ext cx="6003267" cy="1765718"/>
            </a:xfrm>
            <a:prstGeom prst="cube">
              <a:avLst>
                <a:gd name="adj" fmla="val 32103"/>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5127291" y="4607532"/>
              <a:ext cx="6285741" cy="827798"/>
            </a:xfrm>
            <a:prstGeom prst="cube">
              <a:avLst>
                <a:gd name="adj" fmla="val 92811"/>
              </a:avLst>
            </a:prstGeom>
            <a:solidFill>
              <a:schemeClr val="bg1">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7232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77"/>
          <p:cNvGrpSpPr/>
          <p:nvPr/>
        </p:nvGrpSpPr>
        <p:grpSpPr>
          <a:xfrm>
            <a:off x="0" y="200086"/>
            <a:ext cx="11019095" cy="1233918"/>
            <a:chOff x="219919" y="255270"/>
            <a:chExt cx="10544537" cy="1233918"/>
          </a:xfrm>
          <a:solidFill>
            <a:schemeClr val="accent6">
              <a:lumMod val="50000"/>
            </a:schemeClr>
          </a:solidFill>
        </p:grpSpPr>
        <p:sp>
          <p:nvSpPr>
            <p:cNvPr id="79" name="Chevron 78"/>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Rectangle 79"/>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itle 1"/>
          <p:cNvSpPr>
            <a:spLocks noGrp="1"/>
          </p:cNvSpPr>
          <p:nvPr>
            <p:ph type="title"/>
          </p:nvPr>
        </p:nvSpPr>
        <p:spPr>
          <a:xfrm>
            <a:off x="503495" y="20008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Caesar Salad Assembly Line</a:t>
            </a:r>
          </a:p>
        </p:txBody>
      </p:sp>
      <p:sp>
        <p:nvSpPr>
          <p:cNvPr id="82" name="Content Placeholder 2"/>
          <p:cNvSpPr>
            <a:spLocks noGrp="1"/>
          </p:cNvSpPr>
          <p:nvPr>
            <p:ph idx="1"/>
          </p:nvPr>
        </p:nvSpPr>
        <p:spPr>
          <a:xfrm>
            <a:off x="503495" y="1835150"/>
            <a:ext cx="11517520" cy="2445905"/>
          </a:xfrm>
        </p:spPr>
        <p:txBody>
          <a:bodyPr>
            <a:normAutofit/>
          </a:bodyPr>
          <a:lstStyle/>
          <a:p>
            <a:pPr marL="0" indent="0">
              <a:buNone/>
            </a:pPr>
            <a:r>
              <a:rPr lang="en-US" sz="3200" dirty="0"/>
              <a:t>The Chicken Caesar Salad comprises of 5 ingredients: lettuce, chicken, croutons, parmesan cheese and salad dressing.</a:t>
            </a:r>
          </a:p>
          <a:p>
            <a:pPr marL="0" indent="0">
              <a:buNone/>
            </a:pPr>
            <a:r>
              <a:rPr lang="en-US" sz="3200" dirty="0"/>
              <a:t>There are an additional 2 non-food items needed to complete:   salad container and Café LA band sticker.</a:t>
            </a:r>
          </a:p>
        </p:txBody>
      </p:sp>
      <p:pic>
        <p:nvPicPr>
          <p:cNvPr id="8194" name="Picture 2" descr="Eatery Secure Seal Food Container, RPTHLD24, RPET Rectangle, 24 oz. |  200/Case | Quipply"/>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8105" b="91211" l="9961" r="89844">
                        <a14:foregroundMark x1="40234" y1="66309" x2="59863" y2="72363"/>
                        <a14:foregroundMark x1="36426" y1="68359" x2="51074" y2="75391"/>
                        <a14:foregroundMark x1="42383" y1="53711" x2="44238" y2="53418"/>
                        <a14:foregroundMark x1="44238" y1="53418" x2="46094" y2="53711"/>
                      </a14:backgroundRemoval>
                    </a14:imgEffect>
                  </a14:imgLayer>
                </a14:imgProps>
              </a:ext>
              <a:ext uri="{28A0092B-C50C-407E-A947-70E740481C1C}">
                <a14:useLocalDpi xmlns:a14="http://schemas.microsoft.com/office/drawing/2010/main" val="0"/>
              </a:ext>
            </a:extLst>
          </a:blip>
          <a:srcRect l="11399" t="8703" r="9514" b="9832"/>
          <a:stretch/>
        </p:blipFill>
        <p:spPr bwMode="auto">
          <a:xfrm>
            <a:off x="7321397" y="3713862"/>
            <a:ext cx="2973883" cy="306332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200" name="Picture 8" descr="Iceberg Lettuce Hamburger Salad Clip Art, PNG, Iceberg "/>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246945" y="4281055"/>
            <a:ext cx="2384743" cy="163791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ooked Chicken 2.5kg - J. KELLETT FOODS LIMITE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2631688" y="4519300"/>
            <a:ext cx="1436494" cy="126548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routons And Crisps : Organic Foods : Target"/>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63500" y1="63000" x2="62250" y2="72000"/>
                        <a14:backgroundMark x1="56000" y1="64500" x2="51500" y2="70750"/>
                        <a14:backgroundMark x1="75500" y1="58000" x2="82500" y2="57750"/>
                        <a14:backgroundMark x1="77750" y1="57000" x2="64000" y2="61500"/>
                        <a14:backgroundMark x1="76000" y1="53750" x2="71750" y2="56250"/>
                      </a14:backgroundRemoval>
                    </a14:imgEffect>
                  </a14:imgLayer>
                </a14:imgProps>
              </a:ext>
              <a:ext uri="{28A0092B-C50C-407E-A947-70E740481C1C}">
                <a14:useLocalDpi xmlns:a14="http://schemas.microsoft.com/office/drawing/2010/main" val="0"/>
              </a:ext>
            </a:extLst>
          </a:blip>
          <a:srcRect/>
          <a:stretch>
            <a:fillRect/>
          </a:stretch>
        </p:blipFill>
        <p:spPr bwMode="auto">
          <a:xfrm>
            <a:off x="4068182" y="4215460"/>
            <a:ext cx="1703507" cy="1703507"/>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Amazon.com: Kraft Grated Parmesan Cheese (5lb Bag) : Grocery &amp; Gourmet Food"/>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5667" l="0" r="99897"/>
                    </a14:imgEffect>
                  </a14:imgLayer>
                </a14:imgProps>
              </a:ext>
              <a:ext uri="{28A0092B-C50C-407E-A947-70E740481C1C}">
                <a14:useLocalDpi xmlns:a14="http://schemas.microsoft.com/office/drawing/2010/main" val="0"/>
              </a:ext>
            </a:extLst>
          </a:blip>
          <a:srcRect t="2989" b="8230"/>
          <a:stretch/>
        </p:blipFill>
        <p:spPr bwMode="auto">
          <a:xfrm>
            <a:off x="5834711" y="4785771"/>
            <a:ext cx="1024995" cy="56288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6" name="Picture 819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9964" b="94125" l="23535" r="52476">
                        <a14:foregroundMark x1="35529" y1="61478" x2="31122" y2="64567"/>
                        <a14:foregroundMark x1="31122" y1="64567" x2="26488" y2="71230"/>
                        <a14:foregroundMark x1="26397" y1="71048" x2="25398" y2="78074"/>
                        <a14:foregroundMark x1="25398" y1="77892" x2="27351" y2="85039"/>
                        <a14:foregroundMark x1="27488" y1="84858" x2="31122" y2="89279"/>
                        <a14:foregroundMark x1="31395" y1="88795" x2="36620" y2="90067"/>
                        <a14:foregroundMark x1="36620" y1="90067" x2="41617" y2="88431"/>
                        <a14:foregroundMark x1="41890" y1="88431" x2="47115" y2="83889"/>
                        <a14:foregroundMark x1="47978" y1="83222" x2="49932" y2="78195"/>
                        <a14:foregroundMark x1="50023" y1="77226" x2="50023" y2="70260"/>
                        <a14:foregroundMark x1="49796" y1="69412" x2="47615" y2="64567"/>
                        <a14:foregroundMark x1="46979" y1="64567" x2="42481" y2="64204"/>
                        <a14:foregroundMark x1="42117" y1="62932" x2="38346" y2="62629"/>
                        <a14:foregroundMark x1="37710" y1="62629" x2="35166" y2="64688"/>
                        <a14:foregroundMark x1="35756" y1="65233" x2="43344" y2="65718"/>
                        <a14:foregroundMark x1="43435" y1="66021" x2="47978" y2="73471"/>
                        <a14:foregroundMark x1="49069" y1="77589" x2="48342" y2="83222"/>
                        <a14:foregroundMark x1="48342" y1="83222" x2="45298" y2="89279"/>
                      </a14:backgroundRemoval>
                    </a14:imgEffect>
                  </a14:imgLayer>
                </a14:imgProps>
              </a:ext>
              <a:ext uri="{28A0092B-C50C-407E-A947-70E740481C1C}">
                <a14:useLocalDpi xmlns:a14="http://schemas.microsoft.com/office/drawing/2010/main" val="0"/>
              </a:ext>
            </a:extLst>
          </a:blip>
          <a:srcRect l="23455" t="59837" r="47033" b="5204"/>
          <a:stretch/>
        </p:blipFill>
        <p:spPr>
          <a:xfrm>
            <a:off x="7118747" y="4724839"/>
            <a:ext cx="988190" cy="877938"/>
          </a:xfrm>
          <a:prstGeom prst="rect">
            <a:avLst/>
          </a:prstGeom>
        </p:spPr>
      </p:pic>
      <p:grpSp>
        <p:nvGrpSpPr>
          <p:cNvPr id="106" name="Group 105"/>
          <p:cNvGrpSpPr/>
          <p:nvPr/>
        </p:nvGrpSpPr>
        <p:grpSpPr>
          <a:xfrm>
            <a:off x="10295280" y="5061749"/>
            <a:ext cx="1598584" cy="377014"/>
            <a:chOff x="2118730" y="1527717"/>
            <a:chExt cx="6791094" cy="1544179"/>
          </a:xfrm>
        </p:grpSpPr>
        <p:sp>
          <p:nvSpPr>
            <p:cNvPr id="107" name="Flowchart: Process 106"/>
            <p:cNvSpPr/>
            <p:nvPr/>
          </p:nvSpPr>
          <p:spPr>
            <a:xfrm>
              <a:off x="2118731" y="1527717"/>
              <a:ext cx="6791093" cy="312234"/>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Flowchart: Process 107"/>
            <p:cNvSpPr/>
            <p:nvPr/>
          </p:nvSpPr>
          <p:spPr>
            <a:xfrm>
              <a:off x="2118731" y="1839951"/>
              <a:ext cx="6791093" cy="133815"/>
            </a:xfrm>
            <a:prstGeom prst="flowChartProcess">
              <a:avLst/>
            </a:prstGeom>
            <a:solidFill>
              <a:srgbClr val="009B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lowchart: Process 108"/>
            <p:cNvSpPr/>
            <p:nvPr/>
          </p:nvSpPr>
          <p:spPr>
            <a:xfrm>
              <a:off x="2118731" y="1940312"/>
              <a:ext cx="6791093" cy="680225"/>
            </a:xfrm>
            <a:prstGeom prst="flowChart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Process 109"/>
            <p:cNvSpPr/>
            <p:nvPr/>
          </p:nvSpPr>
          <p:spPr>
            <a:xfrm>
              <a:off x="2118730" y="2620537"/>
              <a:ext cx="6791093" cy="133815"/>
            </a:xfrm>
            <a:prstGeom prst="flowChartProcess">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Process 110"/>
            <p:cNvSpPr/>
            <p:nvPr/>
          </p:nvSpPr>
          <p:spPr>
            <a:xfrm>
              <a:off x="2118730" y="2754352"/>
              <a:ext cx="6791093" cy="312234"/>
            </a:xfrm>
            <a:prstGeom prst="flowChartProcess">
              <a:avLst/>
            </a:prstGeom>
            <a:solidFill>
              <a:srgbClr val="F26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1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45109" y="1527717"/>
              <a:ext cx="1544179" cy="1544179"/>
            </a:xfrm>
            <a:prstGeom prst="rect">
              <a:avLst/>
            </a:prstGeom>
          </p:spPr>
        </p:pic>
      </p:grpSp>
    </p:spTree>
    <p:extLst>
      <p:ext uri="{BB962C8B-B14F-4D97-AF65-F5344CB8AC3E}">
        <p14:creationId xmlns:p14="http://schemas.microsoft.com/office/powerpoint/2010/main" val="1444836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7" name="Picture 166"/>
          <p:cNvPicPr>
            <a:picLocks noChangeAspect="1"/>
          </p:cNvPicPr>
          <p:nvPr/>
        </p:nvPicPr>
        <p:blipFill>
          <a:blip r:embed="rId3"/>
          <a:stretch>
            <a:fillRect/>
          </a:stretch>
        </p:blipFill>
        <p:spPr>
          <a:xfrm>
            <a:off x="9329522" y="2310868"/>
            <a:ext cx="1300027" cy="3979677"/>
          </a:xfrm>
          <a:prstGeom prst="rect">
            <a:avLst/>
          </a:prstGeom>
        </p:spPr>
      </p:pic>
      <p:pic>
        <p:nvPicPr>
          <p:cNvPr id="171" name="Picture 170"/>
          <p:cNvPicPr>
            <a:picLocks noChangeAspect="1"/>
          </p:cNvPicPr>
          <p:nvPr/>
        </p:nvPicPr>
        <p:blipFill>
          <a:blip r:embed="rId4"/>
          <a:stretch>
            <a:fillRect/>
          </a:stretch>
        </p:blipFill>
        <p:spPr>
          <a:xfrm>
            <a:off x="7474295" y="1477330"/>
            <a:ext cx="982742" cy="2723598"/>
          </a:xfrm>
          <a:prstGeom prst="rect">
            <a:avLst/>
          </a:prstGeom>
        </p:spPr>
      </p:pic>
      <p:grpSp>
        <p:nvGrpSpPr>
          <p:cNvPr id="172" name="Group 171"/>
          <p:cNvGrpSpPr/>
          <p:nvPr/>
        </p:nvGrpSpPr>
        <p:grpSpPr>
          <a:xfrm>
            <a:off x="5669376" y="4653756"/>
            <a:ext cx="6285741" cy="2107337"/>
            <a:chOff x="5669376" y="4645186"/>
            <a:chExt cx="6285741" cy="2107337"/>
          </a:xfrm>
        </p:grpSpPr>
        <p:sp>
          <p:nvSpPr>
            <p:cNvPr id="170" name="Flowchart: Manual Operation 169"/>
            <p:cNvSpPr/>
            <p:nvPr/>
          </p:nvSpPr>
          <p:spPr>
            <a:xfrm>
              <a:off x="5995780" y="6377733"/>
              <a:ext cx="371707" cy="374790"/>
            </a:xfrm>
            <a:prstGeom prst="flowChartManualOperation">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lowchart: Manual Operation 174"/>
            <p:cNvSpPr/>
            <p:nvPr/>
          </p:nvSpPr>
          <p:spPr>
            <a:xfrm>
              <a:off x="8418453" y="6373622"/>
              <a:ext cx="371707" cy="374790"/>
            </a:xfrm>
            <a:prstGeom prst="flowChartManualOperation">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Manual Operation 175"/>
            <p:cNvSpPr/>
            <p:nvPr/>
          </p:nvSpPr>
          <p:spPr>
            <a:xfrm>
              <a:off x="10810774" y="6374900"/>
              <a:ext cx="371707" cy="374790"/>
            </a:xfrm>
            <a:prstGeom prst="flowChartManualOperation">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Manual Operation 178"/>
            <p:cNvSpPr/>
            <p:nvPr/>
          </p:nvSpPr>
          <p:spPr>
            <a:xfrm>
              <a:off x="11469027" y="5955863"/>
              <a:ext cx="371707" cy="374790"/>
            </a:xfrm>
            <a:prstGeom prst="flowChartManualOperation">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p:cNvGrpSpPr/>
            <p:nvPr/>
          </p:nvGrpSpPr>
          <p:grpSpPr>
            <a:xfrm>
              <a:off x="5669376" y="4645186"/>
              <a:ext cx="6285741" cy="1878135"/>
              <a:chOff x="5127291" y="4607532"/>
              <a:chExt cx="6285741" cy="1878135"/>
            </a:xfrm>
          </p:grpSpPr>
          <p:sp>
            <p:nvSpPr>
              <p:cNvPr id="165" name="Cube 164"/>
              <p:cNvSpPr/>
              <p:nvPr/>
            </p:nvSpPr>
            <p:spPr>
              <a:xfrm>
                <a:off x="5314845" y="4719949"/>
                <a:ext cx="6003267" cy="1765718"/>
              </a:xfrm>
              <a:prstGeom prst="cube">
                <a:avLst>
                  <a:gd name="adj" fmla="val 32103"/>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Cube 162"/>
              <p:cNvSpPr/>
              <p:nvPr/>
            </p:nvSpPr>
            <p:spPr>
              <a:xfrm>
                <a:off x="5127291" y="4607532"/>
                <a:ext cx="6285741" cy="827798"/>
              </a:xfrm>
              <a:prstGeom prst="cube">
                <a:avLst>
                  <a:gd name="adj" fmla="val 92811"/>
                </a:avLst>
              </a:prstGeom>
              <a:solidFill>
                <a:schemeClr val="bg1">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9" name="Flowchart: Process 168"/>
          <p:cNvSpPr/>
          <p:nvPr/>
        </p:nvSpPr>
        <p:spPr>
          <a:xfrm>
            <a:off x="351177" y="1912049"/>
            <a:ext cx="4765515" cy="3508964"/>
          </a:xfrm>
          <a:prstGeom prst="flowChartProcess">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ontent Placeholder 2"/>
          <p:cNvSpPr>
            <a:spLocks noGrp="1"/>
          </p:cNvSpPr>
          <p:nvPr>
            <p:ph idx="1"/>
          </p:nvPr>
        </p:nvSpPr>
        <p:spPr>
          <a:xfrm>
            <a:off x="557030" y="2033802"/>
            <a:ext cx="4427416" cy="3528798"/>
          </a:xfrm>
          <a:noFill/>
          <a:ln>
            <a:noFill/>
          </a:ln>
        </p:spPr>
        <p:txBody>
          <a:bodyPr>
            <a:normAutofit/>
          </a:bodyPr>
          <a:lstStyle/>
          <a:p>
            <a:pPr marL="0" indent="0">
              <a:buNone/>
            </a:pPr>
            <a:r>
              <a:rPr lang="en-US" sz="3200" dirty="0"/>
              <a:t>To complete 100 salads- assign two workers. Rather than have two workers assemble 50 salads each, if they work together, they will be much more efficient.  </a:t>
            </a:r>
          </a:p>
        </p:txBody>
      </p:sp>
      <p:grpSp>
        <p:nvGrpSpPr>
          <p:cNvPr id="2" name="Group 1"/>
          <p:cNvGrpSpPr/>
          <p:nvPr/>
        </p:nvGrpSpPr>
        <p:grpSpPr>
          <a:xfrm>
            <a:off x="4345" y="218444"/>
            <a:ext cx="4293335" cy="764536"/>
            <a:chOff x="4345" y="218444"/>
            <a:chExt cx="4293335" cy="764536"/>
          </a:xfrm>
        </p:grpSpPr>
        <p:sp>
          <p:nvSpPr>
            <p:cNvPr id="14" name="Flowchart: Process 13"/>
            <p:cNvSpPr/>
            <p:nvPr/>
          </p:nvSpPr>
          <p:spPr>
            <a:xfrm>
              <a:off x="4345" y="218444"/>
              <a:ext cx="4293335" cy="764536"/>
            </a:xfrm>
            <a:prstGeom prst="flowChartProcess">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152989" y="347817"/>
              <a:ext cx="4091351" cy="558963"/>
            </a:xfrm>
            <a:prstGeom prst="rect">
              <a:avLst/>
            </a:prstGeom>
            <a:no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t>Caesar Salad Assembly</a:t>
              </a:r>
            </a:p>
          </p:txBody>
        </p:sp>
      </p:grpSp>
    </p:spTree>
    <p:extLst>
      <p:ext uri="{BB962C8B-B14F-4D97-AF65-F5344CB8AC3E}">
        <p14:creationId xmlns:p14="http://schemas.microsoft.com/office/powerpoint/2010/main" val="391345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 calcmode="lin" valueType="num">
                                      <p:cBhvr additive="base">
                                        <p:cTn id="7" dur="500" fill="hold"/>
                                        <p:tgtEl>
                                          <p:spTgt spid="171"/>
                                        </p:tgtEl>
                                        <p:attrNameLst>
                                          <p:attrName>ppt_x</p:attrName>
                                        </p:attrNameLst>
                                      </p:cBhvr>
                                      <p:tavLst>
                                        <p:tav tm="0">
                                          <p:val>
                                            <p:strVal val="0-#ppt_w/2"/>
                                          </p:val>
                                        </p:tav>
                                        <p:tav tm="100000">
                                          <p:val>
                                            <p:strVal val="#ppt_x"/>
                                          </p:val>
                                        </p:tav>
                                      </p:tavLst>
                                    </p:anim>
                                    <p:anim calcmode="lin" valueType="num">
                                      <p:cBhvr additive="base">
                                        <p:cTn id="8" dur="500" fill="hold"/>
                                        <p:tgtEl>
                                          <p:spTgt spid="17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67"/>
                                        </p:tgtEl>
                                        <p:attrNameLst>
                                          <p:attrName>style.visibility</p:attrName>
                                        </p:attrNameLst>
                                      </p:cBhvr>
                                      <p:to>
                                        <p:strVal val="visible"/>
                                      </p:to>
                                    </p:set>
                                    <p:anim calcmode="lin" valueType="num">
                                      <p:cBhvr additive="base">
                                        <p:cTn id="11" dur="500" fill="hold"/>
                                        <p:tgtEl>
                                          <p:spTgt spid="167"/>
                                        </p:tgtEl>
                                        <p:attrNameLst>
                                          <p:attrName>ppt_x</p:attrName>
                                        </p:attrNameLst>
                                      </p:cBhvr>
                                      <p:tavLst>
                                        <p:tav tm="0">
                                          <p:val>
                                            <p:strVal val="1+#ppt_w/2"/>
                                          </p:val>
                                        </p:tav>
                                        <p:tav tm="100000">
                                          <p:val>
                                            <p:strVal val="#ppt_x"/>
                                          </p:val>
                                        </p:tav>
                                      </p:tavLst>
                                    </p:anim>
                                    <p:anim calcmode="lin" valueType="num">
                                      <p:cBhvr additive="base">
                                        <p:cTn id="12" dur="500" fill="hold"/>
                                        <p:tgtEl>
                                          <p:spTgt spid="16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9"/>
                                        </p:tgtEl>
                                        <p:attrNameLst>
                                          <p:attrName>style.visibility</p:attrName>
                                        </p:attrNameLst>
                                      </p:cBhvr>
                                      <p:to>
                                        <p:strVal val="visible"/>
                                      </p:to>
                                    </p:set>
                                    <p:animEffect transition="in" filter="fade">
                                      <p:cBhvr>
                                        <p:cTn id="16" dur="500"/>
                                        <p:tgtEl>
                                          <p:spTgt spid="16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8">
                                            <p:txEl>
                                              <p:pRg st="0" end="0"/>
                                            </p:txEl>
                                          </p:spTgt>
                                        </p:tgtEl>
                                        <p:attrNameLst>
                                          <p:attrName>style.visibility</p:attrName>
                                        </p:attrNameLst>
                                      </p:cBhvr>
                                      <p:to>
                                        <p:strVal val="visible"/>
                                      </p:to>
                                    </p:set>
                                    <p:animEffect transition="in" filter="fade">
                                      <p:cBhvr>
                                        <p:cTn id="19" dur="500"/>
                                        <p:tgtEl>
                                          <p:spTgt spid="1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16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rot="4578046">
            <a:off x="5479517" y="1944854"/>
            <a:ext cx="860863" cy="732026"/>
            <a:chOff x="6096920" y="2312779"/>
            <a:chExt cx="715602" cy="483638"/>
          </a:xfrm>
        </p:grpSpPr>
        <p:grpSp>
          <p:nvGrpSpPr>
            <p:cNvPr id="5" name="Group 4"/>
            <p:cNvGrpSpPr/>
            <p:nvPr/>
          </p:nvGrpSpPr>
          <p:grpSpPr>
            <a:xfrm>
              <a:off x="6145689" y="2312779"/>
              <a:ext cx="666833" cy="483638"/>
              <a:chOff x="6140058" y="2334887"/>
              <a:chExt cx="666833" cy="483638"/>
            </a:xfrm>
          </p:grpSpPr>
          <p:pic>
            <p:nvPicPr>
              <p:cNvPr id="64" name="Picture 8" descr="Iceberg Lettuce Hamburger Salad Clip Art, PNG, Iceberg "/>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17104367">
                <a:off x="6542585" y="2476392"/>
                <a:ext cx="313376" cy="21523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Iceberg Lettuce Hamburger Salad Clip Art, PNG, Iceberg "/>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17104367">
                <a:off x="6527931" y="2550771"/>
                <a:ext cx="313376" cy="21523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8" descr="Iceberg Lettuce Hamburger Salad Clip Art, PNG, Iceberg "/>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11612916">
                <a:off x="6484570" y="2414912"/>
                <a:ext cx="313376" cy="21523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Iceberg Lettuce Hamburger Salad Clip Art, PNG, Iceberg "/>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17104367">
                <a:off x="6390596" y="2433830"/>
                <a:ext cx="313376" cy="21523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140058" y="2334887"/>
                <a:ext cx="601888" cy="483638"/>
                <a:chOff x="6141031" y="1984367"/>
                <a:chExt cx="601888" cy="483638"/>
              </a:xfrm>
            </p:grpSpPr>
            <p:pic>
              <p:nvPicPr>
                <p:cNvPr id="66" name="Picture 8" descr="Iceberg Lettuce Hamburger Salad Clip Art, PNG, Iceberg "/>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600959">
                  <a:off x="6321168" y="2038032"/>
                  <a:ext cx="313376" cy="21523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Iceberg Lettuce Hamburger Salad Clip Art, PNG, Iceberg "/>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502381">
                  <a:off x="6413306" y="2156833"/>
                  <a:ext cx="313376" cy="21523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Iceberg Lettuce Hamburger Salad Clip Art, PNG, Iceberg "/>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217263">
                  <a:off x="6266150" y="2224756"/>
                  <a:ext cx="313376" cy="2152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141031" y="1984367"/>
                  <a:ext cx="377966" cy="435421"/>
                  <a:chOff x="6285874" y="1614539"/>
                  <a:chExt cx="377966" cy="435421"/>
                </a:xfrm>
              </p:grpSpPr>
              <p:pic>
                <p:nvPicPr>
                  <p:cNvPr id="63" name="Picture 8" descr="Iceberg Lettuce Hamburger Salad Clip Art, PNG, Iceberg "/>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17104367">
                    <a:off x="6236804" y="1785654"/>
                    <a:ext cx="313376" cy="21523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descr="Iceberg Lettuce Hamburger Salad Clip Art, PNG, Iceberg "/>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18240758">
                    <a:off x="6263142" y="1663609"/>
                    <a:ext cx="313376" cy="21523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Iceberg Lettuce Hamburger Salad Clip Art, PNG, Iceberg "/>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502381">
                    <a:off x="6350464" y="1765000"/>
                    <a:ext cx="313376" cy="215236"/>
                  </a:xfrm>
                  <a:prstGeom prst="rect">
                    <a:avLst/>
                  </a:prstGeom>
                  <a:noFill/>
                  <a:extLst>
                    <a:ext uri="{909E8E84-426E-40DD-AFC4-6F175D3DCCD1}">
                      <a14:hiddenFill xmlns:a14="http://schemas.microsoft.com/office/drawing/2010/main">
                        <a:solidFill>
                          <a:srgbClr val="FFFFFF"/>
                        </a:solidFill>
                      </a14:hiddenFill>
                    </a:ext>
                  </a:extLst>
                </p:spPr>
              </p:pic>
            </p:grpSp>
            <p:pic>
              <p:nvPicPr>
                <p:cNvPr id="76" name="Picture 8" descr="Iceberg Lettuce Hamburger Salad Clip Art, PNG, Iceberg "/>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568727">
                  <a:off x="6429543" y="2252769"/>
                  <a:ext cx="313376" cy="21523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Snip Diagonal Corner Rectangle 1"/>
            <p:cNvSpPr/>
            <p:nvPr/>
          </p:nvSpPr>
          <p:spPr>
            <a:xfrm rot="16740396">
              <a:off x="6253304" y="2214389"/>
              <a:ext cx="398924" cy="711692"/>
            </a:xfrm>
            <a:prstGeom prst="snip2DiagRect">
              <a:avLst/>
            </a:prstGeom>
            <a:solidFill>
              <a:schemeClr val="bg1">
                <a:alpha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rot="530549">
            <a:off x="6320246" y="1888843"/>
            <a:ext cx="774578" cy="858609"/>
            <a:chOff x="3048001" y="5258820"/>
            <a:chExt cx="1282518" cy="1570413"/>
          </a:xfrm>
        </p:grpSpPr>
        <p:grpSp>
          <p:nvGrpSpPr>
            <p:cNvPr id="8" name="Group 7"/>
            <p:cNvGrpSpPr/>
            <p:nvPr/>
          </p:nvGrpSpPr>
          <p:grpSpPr>
            <a:xfrm>
              <a:off x="3048001" y="5481555"/>
              <a:ext cx="1282518" cy="1347678"/>
              <a:chOff x="3216417" y="5563587"/>
              <a:chExt cx="1114101" cy="1265645"/>
            </a:xfrm>
          </p:grpSpPr>
          <p:pic>
            <p:nvPicPr>
              <p:cNvPr id="81" name="Picture 10" descr="Cooked Chicken 2.5kg - J. KELLETT FOODS LIMITE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3274200" y="6101783"/>
                <a:ext cx="922328" cy="72744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0" descr="Cooked Chicken 2.5kg - J. KELLETT FOODS LIMITE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rot="16398279">
                <a:off x="3505630" y="5687077"/>
                <a:ext cx="922328" cy="727449"/>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Cooked Chicken 2.5kg - J. KELLETT FOODS LIMITED"/>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rot="16398279">
                <a:off x="3118978" y="5661026"/>
                <a:ext cx="922328" cy="72744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Snip Diagonal Corner Rectangle 6"/>
            <p:cNvSpPr/>
            <p:nvPr/>
          </p:nvSpPr>
          <p:spPr>
            <a:xfrm>
              <a:off x="3111574" y="5258820"/>
              <a:ext cx="1152428" cy="1516115"/>
            </a:xfrm>
            <a:prstGeom prst="snip2DiagRect">
              <a:avLst/>
            </a:prstGeom>
            <a:solidFill>
              <a:schemeClr val="bg1">
                <a:alpha val="33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1" name="Picture 170"/>
          <p:cNvPicPr>
            <a:picLocks noChangeAspect="1"/>
          </p:cNvPicPr>
          <p:nvPr/>
        </p:nvPicPr>
        <p:blipFill>
          <a:blip r:embed="rId9"/>
          <a:stretch>
            <a:fillRect/>
          </a:stretch>
        </p:blipFill>
        <p:spPr>
          <a:xfrm>
            <a:off x="3737067" y="1379204"/>
            <a:ext cx="982742" cy="2723598"/>
          </a:xfrm>
          <a:prstGeom prst="rect">
            <a:avLst/>
          </a:prstGeom>
        </p:spPr>
      </p:pic>
      <p:pic>
        <p:nvPicPr>
          <p:cNvPr id="167" name="Picture 166"/>
          <p:cNvPicPr>
            <a:picLocks noChangeAspect="1"/>
          </p:cNvPicPr>
          <p:nvPr/>
        </p:nvPicPr>
        <p:blipFill>
          <a:blip r:embed="rId10"/>
          <a:stretch>
            <a:fillRect/>
          </a:stretch>
        </p:blipFill>
        <p:spPr>
          <a:xfrm>
            <a:off x="6261357" y="2223804"/>
            <a:ext cx="1300027" cy="3979677"/>
          </a:xfrm>
          <a:prstGeom prst="rect">
            <a:avLst/>
          </a:prstGeom>
        </p:spPr>
      </p:pic>
      <p:grpSp>
        <p:nvGrpSpPr>
          <p:cNvPr id="172" name="Group 171"/>
          <p:cNvGrpSpPr/>
          <p:nvPr/>
        </p:nvGrpSpPr>
        <p:grpSpPr>
          <a:xfrm>
            <a:off x="5669376" y="4653756"/>
            <a:ext cx="6285741" cy="2107337"/>
            <a:chOff x="5669376" y="4645186"/>
            <a:chExt cx="6285741" cy="2107337"/>
          </a:xfrm>
        </p:grpSpPr>
        <p:sp>
          <p:nvSpPr>
            <p:cNvPr id="170" name="Flowchart: Manual Operation 169"/>
            <p:cNvSpPr/>
            <p:nvPr/>
          </p:nvSpPr>
          <p:spPr>
            <a:xfrm>
              <a:off x="5995780" y="6377733"/>
              <a:ext cx="371707" cy="374790"/>
            </a:xfrm>
            <a:prstGeom prst="flowChartManualOperation">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lowchart: Manual Operation 174"/>
            <p:cNvSpPr/>
            <p:nvPr/>
          </p:nvSpPr>
          <p:spPr>
            <a:xfrm>
              <a:off x="8418453" y="6373622"/>
              <a:ext cx="371707" cy="374790"/>
            </a:xfrm>
            <a:prstGeom prst="flowChartManualOperation">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Manual Operation 175"/>
            <p:cNvSpPr/>
            <p:nvPr/>
          </p:nvSpPr>
          <p:spPr>
            <a:xfrm>
              <a:off x="10810774" y="6374900"/>
              <a:ext cx="371707" cy="374790"/>
            </a:xfrm>
            <a:prstGeom prst="flowChartManualOperation">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Manual Operation 178"/>
            <p:cNvSpPr/>
            <p:nvPr/>
          </p:nvSpPr>
          <p:spPr>
            <a:xfrm>
              <a:off x="11469027" y="5955863"/>
              <a:ext cx="371707" cy="374790"/>
            </a:xfrm>
            <a:prstGeom prst="flowChartManualOperation">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p:cNvGrpSpPr/>
            <p:nvPr/>
          </p:nvGrpSpPr>
          <p:grpSpPr>
            <a:xfrm>
              <a:off x="5669376" y="4645186"/>
              <a:ext cx="6285741" cy="1878135"/>
              <a:chOff x="5127291" y="4607532"/>
              <a:chExt cx="6285741" cy="1878135"/>
            </a:xfrm>
          </p:grpSpPr>
          <p:sp>
            <p:nvSpPr>
              <p:cNvPr id="165" name="Cube 164"/>
              <p:cNvSpPr/>
              <p:nvPr/>
            </p:nvSpPr>
            <p:spPr>
              <a:xfrm>
                <a:off x="5314845" y="4719949"/>
                <a:ext cx="6003267" cy="1765718"/>
              </a:xfrm>
              <a:prstGeom prst="cube">
                <a:avLst>
                  <a:gd name="adj" fmla="val 32103"/>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Cube 162"/>
              <p:cNvSpPr/>
              <p:nvPr/>
            </p:nvSpPr>
            <p:spPr>
              <a:xfrm>
                <a:off x="5127291" y="4607532"/>
                <a:ext cx="6285741" cy="827798"/>
              </a:xfrm>
              <a:prstGeom prst="cube">
                <a:avLst>
                  <a:gd name="adj" fmla="val 92811"/>
                </a:avLst>
              </a:prstGeom>
              <a:solidFill>
                <a:schemeClr val="bg1">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9" name="Flowchart: Process 168"/>
          <p:cNvSpPr/>
          <p:nvPr/>
        </p:nvSpPr>
        <p:spPr>
          <a:xfrm>
            <a:off x="235739" y="3018270"/>
            <a:ext cx="4765515" cy="2222597"/>
          </a:xfrm>
          <a:prstGeom prst="flowChartProcess">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ontent Placeholder 2"/>
          <p:cNvSpPr>
            <a:spLocks noGrp="1"/>
          </p:cNvSpPr>
          <p:nvPr>
            <p:ph idx="1"/>
          </p:nvPr>
        </p:nvSpPr>
        <p:spPr>
          <a:xfrm>
            <a:off x="356737" y="3177590"/>
            <a:ext cx="4553930" cy="1907692"/>
          </a:xfrm>
          <a:noFill/>
          <a:ln>
            <a:noFill/>
          </a:ln>
        </p:spPr>
        <p:txBody>
          <a:bodyPr>
            <a:normAutofit/>
          </a:bodyPr>
          <a:lstStyle/>
          <a:p>
            <a:pPr marL="0" indent="0">
              <a:buNone/>
            </a:pPr>
            <a:r>
              <a:rPr lang="en-US" sz="3200" dirty="0"/>
              <a:t>While Worker 1 lines up salad containers, Worker 2 can begin to prepare salad ingredients. </a:t>
            </a:r>
          </a:p>
        </p:txBody>
      </p:sp>
      <p:grpSp>
        <p:nvGrpSpPr>
          <p:cNvPr id="10" name="Group 9"/>
          <p:cNvGrpSpPr/>
          <p:nvPr/>
        </p:nvGrpSpPr>
        <p:grpSpPr>
          <a:xfrm>
            <a:off x="5775596" y="4534822"/>
            <a:ext cx="6165935" cy="873508"/>
            <a:chOff x="5775596" y="4534822"/>
            <a:chExt cx="6165935" cy="873508"/>
          </a:xfrm>
        </p:grpSpPr>
        <p:pic>
          <p:nvPicPr>
            <p:cNvPr id="94"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6125717" y="4534822"/>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6793839" y="4545116"/>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7484207" y="4534822"/>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8214859" y="4534822"/>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8912020" y="4551693"/>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9619166" y="4559662"/>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10321740" y="4584794"/>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10963076" y="4576625"/>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5775596" y="4878807"/>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6443718" y="4889101"/>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7134086" y="4878807"/>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4"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7864738" y="4878807"/>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8561899" y="4895678"/>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6"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9269045" y="4903647"/>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7"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9971619" y="4928779"/>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8" name="Picture 2" descr="Eatery Secure Seal Food Container, RPTHLD24, RPET Rectangle, 24 oz. |  200/Case | Quippl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10612955" y="4920610"/>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59" name="Group 58"/>
          <p:cNvGrpSpPr/>
          <p:nvPr/>
        </p:nvGrpSpPr>
        <p:grpSpPr>
          <a:xfrm>
            <a:off x="4345" y="218444"/>
            <a:ext cx="4293335" cy="764536"/>
            <a:chOff x="4345" y="218444"/>
            <a:chExt cx="4293335" cy="764536"/>
          </a:xfrm>
        </p:grpSpPr>
        <p:sp>
          <p:nvSpPr>
            <p:cNvPr id="60" name="Flowchart: Process 59"/>
            <p:cNvSpPr/>
            <p:nvPr/>
          </p:nvSpPr>
          <p:spPr>
            <a:xfrm>
              <a:off x="4345" y="218444"/>
              <a:ext cx="4293335" cy="764536"/>
            </a:xfrm>
            <a:prstGeom prst="flowChartProcess">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ontent Placeholder 2"/>
            <p:cNvSpPr txBox="1">
              <a:spLocks/>
            </p:cNvSpPr>
            <p:nvPr/>
          </p:nvSpPr>
          <p:spPr>
            <a:xfrm>
              <a:off x="152989" y="347817"/>
              <a:ext cx="4091351" cy="558963"/>
            </a:xfrm>
            <a:prstGeom prst="rect">
              <a:avLst/>
            </a:prstGeom>
            <a:no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t>Caesar Salad Assembly</a:t>
              </a:r>
            </a:p>
          </p:txBody>
        </p:sp>
      </p:grpSp>
    </p:spTree>
    <p:extLst>
      <p:ext uri="{BB962C8B-B14F-4D97-AF65-F5344CB8AC3E}">
        <p14:creationId xmlns:p14="http://schemas.microsoft.com/office/powerpoint/2010/main" val="142379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3.125E-6 -1.85185E-6 L 0.31992 0.02894 " pathEditMode="relative" rAng="0" ptsTypes="AA">
                                      <p:cBhvr>
                                        <p:cTn id="6" dur="2000" fill="hold"/>
                                        <p:tgtEl>
                                          <p:spTgt spid="167"/>
                                        </p:tgtEl>
                                        <p:attrNameLst>
                                          <p:attrName>ppt_x</p:attrName>
                                          <p:attrName>ppt_y</p:attrName>
                                        </p:attrNameLst>
                                      </p:cBhvr>
                                      <p:rCtr x="15990" y="1435"/>
                                    </p:animMotion>
                                  </p:childTnLst>
                                </p:cTn>
                              </p:par>
                              <p:par>
                                <p:cTn id="7" presetID="22" presetClass="entr" presetSubtype="8" fill="hold" nodeType="withEffect">
                                  <p:stCondLst>
                                    <p:cond delay="500"/>
                                  </p:stCondLst>
                                  <p:childTnLst>
                                    <p:set>
                                      <p:cBhvr>
                                        <p:cTn id="8" dur="1" fill="hold">
                                          <p:stCondLst>
                                            <p:cond delay="0"/>
                                          </p:stCondLst>
                                        </p:cTn>
                                        <p:tgtEl>
                                          <p:spTgt spid="10"/>
                                        </p:tgtEl>
                                        <p:attrNameLst>
                                          <p:attrName>style.visibility</p:attrName>
                                        </p:attrNameLst>
                                      </p:cBhvr>
                                      <p:to>
                                        <p:strVal val="visible"/>
                                      </p:to>
                                    </p:set>
                                    <p:animEffect transition="in" filter="wipe(left)">
                                      <p:cBhvr>
                                        <p:cTn id="9" dur="1000"/>
                                        <p:tgtEl>
                                          <p:spTgt spid="10"/>
                                        </p:tgtEl>
                                      </p:cBhvr>
                                    </p:animEffect>
                                  </p:childTnLst>
                                </p:cTn>
                              </p:par>
                              <p:par>
                                <p:cTn id="10" presetID="42" presetClass="path" presetSubtype="0" accel="50000" decel="50000" fill="hold" nodeType="withEffect">
                                  <p:stCondLst>
                                    <p:cond delay="1250"/>
                                  </p:stCondLst>
                                  <p:childTnLst>
                                    <p:animMotion origin="layout" path="M -4.79167E-6 2.96296E-6 L 0.28581 0.01967 " pathEditMode="relative" rAng="0" ptsTypes="AA">
                                      <p:cBhvr>
                                        <p:cTn id="11" dur="2000" fill="hold"/>
                                        <p:tgtEl>
                                          <p:spTgt spid="171"/>
                                        </p:tgtEl>
                                        <p:attrNameLst>
                                          <p:attrName>ppt_x</p:attrName>
                                          <p:attrName>ppt_y</p:attrName>
                                        </p:attrNameLst>
                                      </p:cBhvr>
                                      <p:rCtr x="14284" y="972"/>
                                    </p:animMotion>
                                  </p:childTnLst>
                                </p:cTn>
                              </p:par>
                              <p:par>
                                <p:cTn id="12" presetID="22" presetClass="entr" presetSubtype="8" fill="hold" nodeType="withEffect">
                                  <p:stCondLst>
                                    <p:cond delay="225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nodeType="withEffect">
                                  <p:stCondLst>
                                    <p:cond delay="275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7" name="Picture 166"/>
          <p:cNvPicPr>
            <a:picLocks noChangeAspect="1"/>
          </p:cNvPicPr>
          <p:nvPr/>
        </p:nvPicPr>
        <p:blipFill>
          <a:blip r:embed="rId3"/>
          <a:stretch>
            <a:fillRect/>
          </a:stretch>
        </p:blipFill>
        <p:spPr>
          <a:xfrm>
            <a:off x="10163696" y="2425947"/>
            <a:ext cx="1300027" cy="3979677"/>
          </a:xfrm>
          <a:prstGeom prst="rect">
            <a:avLst/>
          </a:prstGeom>
        </p:spPr>
      </p:pic>
      <p:pic>
        <p:nvPicPr>
          <p:cNvPr id="171" name="Picture 170"/>
          <p:cNvPicPr>
            <a:picLocks noChangeAspect="1"/>
          </p:cNvPicPr>
          <p:nvPr/>
        </p:nvPicPr>
        <p:blipFill>
          <a:blip r:embed="rId4"/>
          <a:stretch>
            <a:fillRect/>
          </a:stretch>
        </p:blipFill>
        <p:spPr>
          <a:xfrm>
            <a:off x="7000703" y="1140677"/>
            <a:ext cx="1243942" cy="3447495"/>
          </a:xfrm>
          <a:prstGeom prst="rect">
            <a:avLst/>
          </a:prstGeom>
        </p:spPr>
      </p:pic>
      <p:grpSp>
        <p:nvGrpSpPr>
          <p:cNvPr id="172" name="Group 171"/>
          <p:cNvGrpSpPr/>
          <p:nvPr/>
        </p:nvGrpSpPr>
        <p:grpSpPr>
          <a:xfrm>
            <a:off x="5669376" y="4653756"/>
            <a:ext cx="6285741" cy="2107337"/>
            <a:chOff x="5669376" y="4645186"/>
            <a:chExt cx="6285741" cy="2107337"/>
          </a:xfrm>
        </p:grpSpPr>
        <p:sp>
          <p:nvSpPr>
            <p:cNvPr id="170" name="Flowchart: Manual Operation 169"/>
            <p:cNvSpPr/>
            <p:nvPr/>
          </p:nvSpPr>
          <p:spPr>
            <a:xfrm>
              <a:off x="5995780" y="6377733"/>
              <a:ext cx="371707" cy="374790"/>
            </a:xfrm>
            <a:prstGeom prst="flowChartManualOperation">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lowchart: Manual Operation 174"/>
            <p:cNvSpPr/>
            <p:nvPr/>
          </p:nvSpPr>
          <p:spPr>
            <a:xfrm>
              <a:off x="8418453" y="6373622"/>
              <a:ext cx="371707" cy="374790"/>
            </a:xfrm>
            <a:prstGeom prst="flowChartManualOperation">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Manual Operation 175"/>
            <p:cNvSpPr/>
            <p:nvPr/>
          </p:nvSpPr>
          <p:spPr>
            <a:xfrm>
              <a:off x="10810774" y="6374900"/>
              <a:ext cx="371707" cy="374790"/>
            </a:xfrm>
            <a:prstGeom prst="flowChartManualOperation">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Manual Operation 178"/>
            <p:cNvSpPr/>
            <p:nvPr/>
          </p:nvSpPr>
          <p:spPr>
            <a:xfrm>
              <a:off x="11469027" y="5955863"/>
              <a:ext cx="371707" cy="374790"/>
            </a:xfrm>
            <a:prstGeom prst="flowChartManualOperation">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 name="Group 163"/>
            <p:cNvGrpSpPr/>
            <p:nvPr/>
          </p:nvGrpSpPr>
          <p:grpSpPr>
            <a:xfrm>
              <a:off x="5669376" y="4645186"/>
              <a:ext cx="6285741" cy="1878135"/>
              <a:chOff x="5127291" y="4607532"/>
              <a:chExt cx="6285741" cy="1878135"/>
            </a:xfrm>
          </p:grpSpPr>
          <p:sp>
            <p:nvSpPr>
              <p:cNvPr id="165" name="Cube 164"/>
              <p:cNvSpPr/>
              <p:nvPr/>
            </p:nvSpPr>
            <p:spPr>
              <a:xfrm>
                <a:off x="5314845" y="4719949"/>
                <a:ext cx="6003267" cy="1765718"/>
              </a:xfrm>
              <a:prstGeom prst="cube">
                <a:avLst>
                  <a:gd name="adj" fmla="val 32103"/>
                </a:avLst>
              </a:prstGeom>
              <a:solidFill>
                <a:schemeClr val="bg1">
                  <a:lumMod val="6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Cube 162"/>
              <p:cNvSpPr/>
              <p:nvPr/>
            </p:nvSpPr>
            <p:spPr>
              <a:xfrm>
                <a:off x="5127291" y="4607532"/>
                <a:ext cx="6285741" cy="827798"/>
              </a:xfrm>
              <a:prstGeom prst="cube">
                <a:avLst>
                  <a:gd name="adj" fmla="val 92811"/>
                </a:avLst>
              </a:prstGeom>
              <a:solidFill>
                <a:schemeClr val="bg1">
                  <a:lumMod val="7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9" name="Flowchart: Process 168"/>
          <p:cNvSpPr/>
          <p:nvPr/>
        </p:nvSpPr>
        <p:spPr>
          <a:xfrm>
            <a:off x="265619" y="1684506"/>
            <a:ext cx="4765515" cy="4092180"/>
          </a:xfrm>
          <a:prstGeom prst="flowChartProcess">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ontent Placeholder 2"/>
          <p:cNvSpPr>
            <a:spLocks noGrp="1"/>
          </p:cNvSpPr>
          <p:nvPr>
            <p:ph idx="1"/>
          </p:nvPr>
        </p:nvSpPr>
        <p:spPr>
          <a:xfrm>
            <a:off x="368421" y="1822111"/>
            <a:ext cx="4553930" cy="3826921"/>
          </a:xfrm>
          <a:noFill/>
          <a:ln>
            <a:noFill/>
          </a:ln>
        </p:spPr>
        <p:txBody>
          <a:bodyPr>
            <a:normAutofit/>
          </a:bodyPr>
          <a:lstStyle/>
          <a:p>
            <a:pPr marL="0" indent="0">
              <a:buNone/>
            </a:pPr>
            <a:r>
              <a:rPr lang="en-US" sz="3200" dirty="0"/>
              <a:t>Rather than salads moving in between workstations, the workers move around each other. They will fill containers with ingredients one by one until all ingredients have been added.</a:t>
            </a:r>
          </a:p>
        </p:txBody>
      </p:sp>
      <p:pic>
        <p:nvPicPr>
          <p:cNvPr id="94"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6125717" y="4534822"/>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4"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6793839" y="4545116"/>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7484207" y="4534822"/>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8214859" y="4534822"/>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7"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8912020" y="4551693"/>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8"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9619166" y="4559662"/>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9"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10321740" y="4584794"/>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0"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10963076" y="4576625"/>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5775596" y="4878807"/>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6443718" y="4889101"/>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3"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7134086" y="4878807"/>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4"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7864738" y="4878807"/>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5"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8561899" y="4895678"/>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6"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9269045" y="4903647"/>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7"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9971619" y="4928779"/>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8" name="Picture 2" descr="Eatery Secure Seal Food Container, RPTHLD24, RPET Rectangle, 24 oz. |  200/Case | Quipply"/>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105" b="91211" l="9961" r="89844">
                        <a14:foregroundMark x1="40234" y1="66309" x2="59863" y2="72363"/>
                        <a14:foregroundMark x1="36426" y1="68359" x2="51074" y2="75391"/>
                        <a14:foregroundMark x1="42383" y1="53711" x2="44238" y2="53418"/>
                        <a14:foregroundMark x1="44238" y1="53418" x2="46094" y2="53711"/>
                        <a14:backgroundMark x1="52539" y1="53320" x2="77832" y2="62500"/>
                        <a14:backgroundMark x1="49609" y1="52637" x2="83789" y2="56250"/>
                        <a14:backgroundMark x1="50488" y1="52051" x2="85547" y2="51855"/>
                        <a14:backgroundMark x1="47070" y1="52051" x2="65918" y2="51367"/>
                        <a14:backgroundMark x1="85059" y1="52051" x2="41309" y2="51660"/>
                      </a14:backgroundRemoval>
                    </a14:imgEffect>
                  </a14:imgLayer>
                </a14:imgProps>
              </a:ext>
              <a:ext uri="{28A0092B-C50C-407E-A947-70E740481C1C}">
                <a14:useLocalDpi xmlns:a14="http://schemas.microsoft.com/office/drawing/2010/main" val="0"/>
              </a:ext>
            </a:extLst>
          </a:blip>
          <a:srcRect l="11399" t="51407" r="9514" b="9832"/>
          <a:stretch/>
        </p:blipFill>
        <p:spPr bwMode="auto">
          <a:xfrm rot="21392282">
            <a:off x="10612955" y="4920610"/>
            <a:ext cx="978455" cy="4795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rot="4578046">
            <a:off x="5479517" y="1944854"/>
            <a:ext cx="860863" cy="732026"/>
            <a:chOff x="6096920" y="2312779"/>
            <a:chExt cx="715602" cy="483638"/>
          </a:xfrm>
        </p:grpSpPr>
        <p:grpSp>
          <p:nvGrpSpPr>
            <p:cNvPr id="5" name="Group 4"/>
            <p:cNvGrpSpPr/>
            <p:nvPr/>
          </p:nvGrpSpPr>
          <p:grpSpPr>
            <a:xfrm>
              <a:off x="6145689" y="2312779"/>
              <a:ext cx="666833" cy="483638"/>
              <a:chOff x="6140058" y="2334887"/>
              <a:chExt cx="666833" cy="483638"/>
            </a:xfrm>
          </p:grpSpPr>
          <p:pic>
            <p:nvPicPr>
              <p:cNvPr id="64" name="Picture 8" descr="Iceberg Lettuce Hamburger Salad Clip Art, PNG, Iceberg "/>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17104367">
                <a:off x="6542585" y="2476392"/>
                <a:ext cx="313376" cy="21523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Iceberg Lettuce Hamburger Salad Clip Art, PNG, Iceberg "/>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17104367">
                <a:off x="6527931" y="2550771"/>
                <a:ext cx="313376" cy="21523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8" descr="Iceberg Lettuce Hamburger Salad Clip Art, PNG, Iceberg "/>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11612916">
                <a:off x="6484570" y="2414912"/>
                <a:ext cx="313376" cy="215236"/>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8" descr="Iceberg Lettuce Hamburger Salad Clip Art, PNG, Iceberg "/>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17104367">
                <a:off x="6390596" y="2433830"/>
                <a:ext cx="313376" cy="21523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140058" y="2334887"/>
                <a:ext cx="601888" cy="483638"/>
                <a:chOff x="6141031" y="1984367"/>
                <a:chExt cx="601888" cy="483638"/>
              </a:xfrm>
            </p:grpSpPr>
            <p:pic>
              <p:nvPicPr>
                <p:cNvPr id="66" name="Picture 8" descr="Iceberg Lettuce Hamburger Salad Clip Art, PNG, Iceberg "/>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600959">
                  <a:off x="6321168" y="2038032"/>
                  <a:ext cx="313376" cy="215236"/>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Iceberg Lettuce Hamburger Salad Clip Art, PNG, Iceberg "/>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502381">
                  <a:off x="6413306" y="2156833"/>
                  <a:ext cx="313376" cy="21523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8" descr="Iceberg Lettuce Hamburger Salad Clip Art, PNG, Iceberg "/>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217263">
                  <a:off x="6266150" y="2224756"/>
                  <a:ext cx="313376" cy="2152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6141031" y="1984367"/>
                  <a:ext cx="377966" cy="435421"/>
                  <a:chOff x="6285874" y="1614539"/>
                  <a:chExt cx="377966" cy="435421"/>
                </a:xfrm>
              </p:grpSpPr>
              <p:pic>
                <p:nvPicPr>
                  <p:cNvPr id="63" name="Picture 8" descr="Iceberg Lettuce Hamburger Salad Clip Art, PNG, Iceberg "/>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17104367">
                    <a:off x="6236804" y="1785654"/>
                    <a:ext cx="313376" cy="21523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descr="Iceberg Lettuce Hamburger Salad Clip Art, PNG, Iceberg "/>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18240758">
                    <a:off x="6263142" y="1663609"/>
                    <a:ext cx="313376" cy="21523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8" descr="Iceberg Lettuce Hamburger Salad Clip Art, PNG, Iceberg "/>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502381">
                    <a:off x="6350464" y="1765000"/>
                    <a:ext cx="313376" cy="215236"/>
                  </a:xfrm>
                  <a:prstGeom prst="rect">
                    <a:avLst/>
                  </a:prstGeom>
                  <a:noFill/>
                  <a:extLst>
                    <a:ext uri="{909E8E84-426E-40DD-AFC4-6F175D3DCCD1}">
                      <a14:hiddenFill xmlns:a14="http://schemas.microsoft.com/office/drawing/2010/main">
                        <a:solidFill>
                          <a:srgbClr val="FFFFFF"/>
                        </a:solidFill>
                      </a14:hiddenFill>
                    </a:ext>
                  </a:extLst>
                </p:spPr>
              </p:pic>
            </p:grpSp>
            <p:pic>
              <p:nvPicPr>
                <p:cNvPr id="76" name="Picture 8" descr="Iceberg Lettuce Hamburger Salad Clip Art, PNG, Iceberg "/>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rot="568727">
                  <a:off x="6429543" y="2252769"/>
                  <a:ext cx="313376" cy="21523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 name="Snip Diagonal Corner Rectangle 1"/>
            <p:cNvSpPr/>
            <p:nvPr/>
          </p:nvSpPr>
          <p:spPr>
            <a:xfrm rot="16740396">
              <a:off x="6253304" y="2214389"/>
              <a:ext cx="398924" cy="711692"/>
            </a:xfrm>
            <a:prstGeom prst="snip2DiagRect">
              <a:avLst/>
            </a:prstGeom>
            <a:solidFill>
              <a:schemeClr val="bg1">
                <a:alpha val="4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rot="530549">
            <a:off x="6320246" y="1888843"/>
            <a:ext cx="774578" cy="858609"/>
            <a:chOff x="3048001" y="5258820"/>
            <a:chExt cx="1282518" cy="1570413"/>
          </a:xfrm>
        </p:grpSpPr>
        <p:grpSp>
          <p:nvGrpSpPr>
            <p:cNvPr id="8" name="Group 7"/>
            <p:cNvGrpSpPr/>
            <p:nvPr/>
          </p:nvGrpSpPr>
          <p:grpSpPr>
            <a:xfrm>
              <a:off x="3048001" y="5481555"/>
              <a:ext cx="1282518" cy="1347678"/>
              <a:chOff x="3216417" y="5563587"/>
              <a:chExt cx="1114101" cy="1265645"/>
            </a:xfrm>
          </p:grpSpPr>
          <p:pic>
            <p:nvPicPr>
              <p:cNvPr id="81" name="Picture 10" descr="Cooked Chicken 2.5kg - J. KELLETT FOODS LIMITED"/>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3274200" y="6101783"/>
                <a:ext cx="922328" cy="72744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0" descr="Cooked Chicken 2.5kg - J. KELLETT FOODS LIMITED"/>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rot="16398279">
                <a:off x="3505630" y="5687077"/>
                <a:ext cx="922328" cy="727449"/>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0" descr="Cooked Chicken 2.5kg - J. KELLETT FOODS LIMITED"/>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rot="16398279">
                <a:off x="3118978" y="5661026"/>
                <a:ext cx="922328" cy="72744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Snip Diagonal Corner Rectangle 6"/>
            <p:cNvSpPr/>
            <p:nvPr/>
          </p:nvSpPr>
          <p:spPr>
            <a:xfrm>
              <a:off x="3111574" y="5258820"/>
              <a:ext cx="1152428" cy="1516115"/>
            </a:xfrm>
            <a:prstGeom prst="snip2DiagRect">
              <a:avLst/>
            </a:prstGeom>
            <a:solidFill>
              <a:schemeClr val="bg1">
                <a:alpha val="33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5961567" y="4549171"/>
            <a:ext cx="5742325" cy="792715"/>
            <a:chOff x="5961567" y="4549171"/>
            <a:chExt cx="5742325" cy="792715"/>
          </a:xfrm>
        </p:grpSpPr>
        <p:pic>
          <p:nvPicPr>
            <p:cNvPr id="59"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6299065" y="4559667"/>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6958100" y="4580125"/>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7650379" y="4559667"/>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8392555" y="4549171"/>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9062444" y="4559451"/>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9823373" y="4571010"/>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10451848" y="4591888"/>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11163702" y="4613928"/>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5961567" y="4916607"/>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6620602" y="4937065"/>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7312881" y="4916607"/>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8055057" y="4906111"/>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8724946" y="4916391"/>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9485875" y="4927950"/>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10114350" y="4948828"/>
              <a:ext cx="540190" cy="371018"/>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8" descr="Iceberg Lettuce Hamburger Salad Clip Art, PNG, Iceberg "/>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8000" b="90000" l="3667" r="99667"/>
                      </a14:imgEffect>
                    </a14:imgLayer>
                  </a14:imgProps>
                </a:ext>
                <a:ext uri="{28A0092B-C50C-407E-A947-70E740481C1C}">
                  <a14:useLocalDpi xmlns:a14="http://schemas.microsoft.com/office/drawing/2010/main" val="0"/>
                </a:ext>
              </a:extLst>
            </a:blip>
            <a:srcRect t="17561" b="13756"/>
            <a:stretch/>
          </p:blipFill>
          <p:spPr bwMode="auto">
            <a:xfrm>
              <a:off x="10826204" y="4970868"/>
              <a:ext cx="540190" cy="37101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5976343" y="4586289"/>
            <a:ext cx="5553026" cy="756185"/>
            <a:chOff x="5976343" y="4586289"/>
            <a:chExt cx="5553026" cy="756185"/>
          </a:xfrm>
        </p:grpSpPr>
        <p:pic>
          <p:nvPicPr>
            <p:cNvPr id="90"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6341846" y="4586289"/>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6974038" y="4620894"/>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7693498" y="4614679"/>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8426335" y="4601361"/>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9126743" y="4607932"/>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9863997" y="4601361"/>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10503864" y="4619886"/>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11192483" y="4662303"/>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5976343" y="4969679"/>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6608535" y="5004284"/>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7327995" y="4998069"/>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8060832" y="4984751"/>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8761240" y="4991322"/>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9498494" y="4984751"/>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10138361" y="5003276"/>
              <a:ext cx="336886" cy="296781"/>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 descr="Cooked Chicken 2.5kg - J. KELLETT FOODS LIMITE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9667" b="77167" l="24667" r="81167">
                          <a14:foregroundMark x1="35333" y1="65167" x2="35333" y2="65167"/>
                          <a14:foregroundMark x1="47667" y1="72000" x2="47667" y2="72000"/>
                          <a14:foregroundMark x1="62833" y1="64667" x2="62833" y2="64667"/>
                          <a14:foregroundMark x1="72000" y1="64833" x2="72000" y2="64833"/>
                          <a14:foregroundMark x1="71500" y1="63667" x2="57000" y2="68667"/>
                          <a14:foregroundMark x1="52167" y1="68167" x2="47500" y2="71833"/>
                          <a14:foregroundMark x1="36833" y1="63000" x2="31167" y2="67000"/>
                          <a14:foregroundMark x1="63000" y1="44833" x2="68833" y2="50000"/>
                        </a14:backgroundRemoval>
                      </a14:imgEffect>
                    </a14:imgLayer>
                  </a14:imgProps>
                </a:ext>
                <a:ext uri="{28A0092B-C50C-407E-A947-70E740481C1C}">
                  <a14:useLocalDpi xmlns:a14="http://schemas.microsoft.com/office/drawing/2010/main" val="0"/>
                </a:ext>
              </a:extLst>
            </a:blip>
            <a:srcRect l="21668" t="27512" r="20966" b="21951"/>
            <a:stretch/>
          </p:blipFill>
          <p:spPr bwMode="auto">
            <a:xfrm>
              <a:off x="10826980" y="5045693"/>
              <a:ext cx="336886" cy="2967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 85"/>
          <p:cNvGrpSpPr/>
          <p:nvPr/>
        </p:nvGrpSpPr>
        <p:grpSpPr>
          <a:xfrm>
            <a:off x="4345" y="218444"/>
            <a:ext cx="4293335" cy="764536"/>
            <a:chOff x="4345" y="218444"/>
            <a:chExt cx="4293335" cy="764536"/>
          </a:xfrm>
        </p:grpSpPr>
        <p:sp>
          <p:nvSpPr>
            <p:cNvPr id="107" name="Flowchart: Process 106"/>
            <p:cNvSpPr/>
            <p:nvPr/>
          </p:nvSpPr>
          <p:spPr>
            <a:xfrm>
              <a:off x="4345" y="218444"/>
              <a:ext cx="4293335" cy="764536"/>
            </a:xfrm>
            <a:prstGeom prst="flowChartProcess">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Content Placeholder 2"/>
            <p:cNvSpPr txBox="1">
              <a:spLocks/>
            </p:cNvSpPr>
            <p:nvPr/>
          </p:nvSpPr>
          <p:spPr>
            <a:xfrm>
              <a:off x="152989" y="347817"/>
              <a:ext cx="4091351" cy="558963"/>
            </a:xfrm>
            <a:prstGeom prst="rect">
              <a:avLst/>
            </a:prstGeom>
            <a:no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t>Caesar Salad Assembly</a:t>
              </a:r>
            </a:p>
          </p:txBody>
        </p:sp>
      </p:grpSp>
    </p:spTree>
    <p:extLst>
      <p:ext uri="{BB962C8B-B14F-4D97-AF65-F5344CB8AC3E}">
        <p14:creationId xmlns:p14="http://schemas.microsoft.com/office/powerpoint/2010/main" val="259827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animEffect transition="in" filter="fade">
                                      <p:cBhvr>
                                        <p:cTn id="7" dur="500"/>
                                        <p:tgtEl>
                                          <p:spTgt spid="16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9"/>
                                        </p:tgtEl>
                                        <p:attrNameLst>
                                          <p:attrName>style.visibility</p:attrName>
                                        </p:attrNameLst>
                                      </p:cBhvr>
                                      <p:to>
                                        <p:strVal val="visible"/>
                                      </p:to>
                                    </p:set>
                                    <p:animEffect transition="in" filter="fade">
                                      <p:cBhvr>
                                        <p:cTn id="10" dur="500"/>
                                        <p:tgtEl>
                                          <p:spTgt spid="169"/>
                                        </p:tgtEl>
                                      </p:cBhvr>
                                    </p:animEffect>
                                  </p:childTnLst>
                                </p:cTn>
                              </p:par>
                            </p:childTnLst>
                          </p:cTn>
                        </p:par>
                        <p:par>
                          <p:cTn id="11" fill="hold">
                            <p:stCondLst>
                              <p:cond delay="500"/>
                            </p:stCondLst>
                            <p:childTnLst>
                              <p:par>
                                <p:cTn id="12" presetID="50" presetClass="path" presetSubtype="0" accel="50000" decel="50000" fill="hold" nodeType="afterEffect">
                                  <p:stCondLst>
                                    <p:cond delay="0"/>
                                  </p:stCondLst>
                                  <p:childTnLst>
                                    <p:animMotion origin="layout" path="M -0.26146 -0.20185 L -0.13099 -0.20185 C -0.0724 -0.20185 1.04167E-6 -0.1463 1.04167E-6 -0.10093 L 1.04167E-6 1.11022E-16 " pathEditMode="relative" rAng="0" ptsTypes="AAAA">
                                      <p:cBhvr>
                                        <p:cTn id="13" dur="2000" spd="-100000" fill="hold"/>
                                        <p:tgtEl>
                                          <p:spTgt spid="167"/>
                                        </p:tgtEl>
                                        <p:attrNameLst>
                                          <p:attrName>ppt_x</p:attrName>
                                          <p:attrName>ppt_y</p:attrName>
                                        </p:attrNameLst>
                                      </p:cBhvr>
                                      <p:rCtr x="13073" y="10093"/>
                                    </p:animMotion>
                                  </p:childTnLst>
                                </p:cTn>
                              </p:par>
                              <p:par>
                                <p:cTn id="14" presetID="36" presetClass="path" presetSubtype="0" accel="50000" decel="50000" fill="hold" nodeType="withEffect">
                                  <p:stCondLst>
                                    <p:cond delay="0"/>
                                  </p:stCondLst>
                                  <p:childTnLst>
                                    <p:animMotion origin="layout" path="M -2.08333E-7 -2.59259E-6 L -2.08333E-7 0.07593 C -2.08333E-7 0.10972 0.07318 0.15185 0.13255 0.15185 L 0.2651 0.15185 " pathEditMode="relative" rAng="0" ptsTypes="AAAA">
                                      <p:cBhvr>
                                        <p:cTn id="15" dur="2000" fill="hold"/>
                                        <p:tgtEl>
                                          <p:spTgt spid="171"/>
                                        </p:tgtEl>
                                        <p:attrNameLst>
                                          <p:attrName>ppt_x</p:attrName>
                                          <p:attrName>ppt_y</p:attrName>
                                        </p:attrNameLst>
                                      </p:cBhvr>
                                      <p:rCtr x="13255" y="7593"/>
                                    </p:animMotion>
                                  </p:childTnLst>
                                </p:cTn>
                              </p:par>
                              <p:par>
                                <p:cTn id="16" presetID="22" presetClass="entr" presetSubtype="8" fill="hold" nodeType="withEffect">
                                  <p:stCondLst>
                                    <p:cond delay="75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cTn>
                              </p:par>
                            </p:childTnLst>
                          </p:cTn>
                        </p:par>
                        <p:par>
                          <p:cTn id="19" fill="hold">
                            <p:stCondLst>
                              <p:cond delay="2500"/>
                            </p:stCondLst>
                            <p:childTnLst>
                              <p:par>
                                <p:cTn id="20" presetID="50" presetClass="path" presetSubtype="0" accel="50000" decel="50000" fill="hold" nodeType="afterEffect">
                                  <p:stCondLst>
                                    <p:cond delay="750"/>
                                  </p:stCondLst>
                                  <p:childTnLst>
                                    <p:animMotion origin="layout" path="M -2.08333E-7 -2.59259E-6 L 0.13633 -2.59259E-6 C 0.19727 -2.59259E-6 0.27292 0.04097 0.27292 0.07477 L 0.27292 0.14954 " pathEditMode="relative" rAng="0" ptsTypes="AAAA">
                                      <p:cBhvr>
                                        <p:cTn id="21" dur="2000" spd="-100000" fill="hold"/>
                                        <p:tgtEl>
                                          <p:spTgt spid="171"/>
                                        </p:tgtEl>
                                        <p:attrNameLst>
                                          <p:attrName>ppt_x</p:attrName>
                                          <p:attrName>ppt_y</p:attrName>
                                        </p:attrNameLst>
                                      </p:cBhvr>
                                      <p:rCtr x="13646" y="7477"/>
                                    </p:animMotion>
                                  </p:childTnLst>
                                </p:cTn>
                              </p:par>
                              <p:par>
                                <p:cTn id="22" presetID="36" presetClass="path" presetSubtype="0" accel="50000" decel="50000" fill="hold" nodeType="withEffect">
                                  <p:stCondLst>
                                    <p:cond delay="750"/>
                                  </p:stCondLst>
                                  <p:childTnLst>
                                    <p:animMotion origin="layout" path="M -0.26237 -0.20278 L -0.26237 -0.10139 C -0.26237 -0.05602 -0.19011 1.11022E-16 -0.13125 1.11022E-16 L 1.04167E-6 1.11022E-16 " pathEditMode="relative" rAng="0" ptsTypes="AAAA">
                                      <p:cBhvr>
                                        <p:cTn id="23" dur="2000" fill="hold"/>
                                        <p:tgtEl>
                                          <p:spTgt spid="167"/>
                                        </p:tgtEl>
                                        <p:attrNameLst>
                                          <p:attrName>ppt_x</p:attrName>
                                          <p:attrName>ppt_y</p:attrName>
                                        </p:attrNameLst>
                                      </p:cBhvr>
                                      <p:rCtr x="13112" y="10139"/>
                                    </p:animMotion>
                                  </p:childTnLst>
                                </p:cTn>
                              </p:par>
                              <p:par>
                                <p:cTn id="24" presetID="22" presetClass="entr" presetSubtype="8" fill="hold" nodeType="withEffect">
                                  <p:stCondLst>
                                    <p:cond delay="175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16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 y="200085"/>
            <a:ext cx="11001374" cy="1233918"/>
            <a:chOff x="219919" y="255270"/>
            <a:chExt cx="10544537" cy="1233918"/>
          </a:xfrm>
          <a:solidFill>
            <a:srgbClr val="EB6225"/>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200085"/>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Following Recipes</a:t>
            </a:r>
          </a:p>
        </p:txBody>
      </p:sp>
      <p:sp>
        <p:nvSpPr>
          <p:cNvPr id="3" name="Content Placeholder 2"/>
          <p:cNvSpPr>
            <a:spLocks noGrp="1"/>
          </p:cNvSpPr>
          <p:nvPr>
            <p:ph idx="1"/>
          </p:nvPr>
        </p:nvSpPr>
        <p:spPr>
          <a:xfrm>
            <a:off x="600075" y="1847396"/>
            <a:ext cx="10515600" cy="1514475"/>
          </a:xfrm>
        </p:spPr>
        <p:txBody>
          <a:bodyPr>
            <a:normAutofit/>
          </a:bodyPr>
          <a:lstStyle/>
          <a:p>
            <a:pPr marL="0" indent="0">
              <a:buNone/>
            </a:pPr>
            <a:r>
              <a:rPr lang="en-US" sz="3200" dirty="0"/>
              <a:t>In order to meet the Gold Standard at Café LA, food must be prepared according to the recipe. </a:t>
            </a:r>
            <a:r>
              <a:rPr lang="en-US" sz="3200" b="1" dirty="0"/>
              <a:t>Not every item is cooked at the same temperature and time</a:t>
            </a:r>
            <a:r>
              <a:rPr lang="en-US" sz="3200" dirty="0"/>
              <a:t>. Following the recipe:</a:t>
            </a:r>
          </a:p>
        </p:txBody>
      </p:sp>
      <p:sp>
        <p:nvSpPr>
          <p:cNvPr id="4" name="Content Placeholder 2"/>
          <p:cNvSpPr txBox="1">
            <a:spLocks/>
          </p:cNvSpPr>
          <p:nvPr/>
        </p:nvSpPr>
        <p:spPr>
          <a:xfrm>
            <a:off x="2816069" y="3538990"/>
            <a:ext cx="9061450" cy="2995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Ensures consistency per serving and consistency every time the item is served in the cafeteria</a:t>
            </a:r>
          </a:p>
          <a:p>
            <a:pPr marL="457200" indent="-457200">
              <a:buFont typeface="Wingdings" panose="05000000000000000000" pitchFamily="2" charset="2"/>
              <a:buChar char="Ø"/>
            </a:pPr>
            <a:r>
              <a:rPr lang="en-US" sz="3000" dirty="0"/>
              <a:t>Makes sure the quantity produced will meet the amount needed to serve</a:t>
            </a:r>
          </a:p>
          <a:p>
            <a:pPr marL="457200" indent="-457200">
              <a:buFont typeface="Wingdings" panose="05000000000000000000" pitchFamily="2" charset="2"/>
              <a:buChar char="Ø"/>
            </a:pPr>
            <a:r>
              <a:rPr lang="en-US" sz="3000" dirty="0"/>
              <a:t>Leaves no room for personal influence of preparing ingredients</a:t>
            </a:r>
          </a:p>
        </p:txBody>
      </p:sp>
      <p:pic>
        <p:nvPicPr>
          <p:cNvPr id="8" name="Picture 7"/>
          <p:cNvPicPr>
            <a:picLocks noChangeAspect="1"/>
          </p:cNvPicPr>
          <p:nvPr/>
        </p:nvPicPr>
        <p:blipFill>
          <a:blip r:embed="rId2"/>
          <a:stretch>
            <a:fillRect/>
          </a:stretch>
        </p:blipFill>
        <p:spPr>
          <a:xfrm>
            <a:off x="485776" y="3638550"/>
            <a:ext cx="2065008" cy="2622550"/>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082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 y="200085"/>
            <a:ext cx="11001374" cy="1233918"/>
            <a:chOff x="219919" y="255270"/>
            <a:chExt cx="10544537" cy="1233918"/>
          </a:xfrm>
          <a:solidFill>
            <a:srgbClr val="EB6225"/>
          </a:solidFill>
        </p:grpSpPr>
        <p:sp>
          <p:nvSpPr>
            <p:cNvPr id="9" name="Chevron 8"/>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200085"/>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Simple Recipe</a:t>
            </a:r>
          </a:p>
        </p:txBody>
      </p:sp>
      <p:sp>
        <p:nvSpPr>
          <p:cNvPr id="3" name="Content Placeholder 2"/>
          <p:cNvSpPr>
            <a:spLocks noGrp="1"/>
          </p:cNvSpPr>
          <p:nvPr>
            <p:ph idx="1"/>
          </p:nvPr>
        </p:nvSpPr>
        <p:spPr>
          <a:xfrm>
            <a:off x="600075" y="1836510"/>
            <a:ext cx="10515600" cy="2163990"/>
          </a:xfrm>
        </p:spPr>
        <p:txBody>
          <a:bodyPr>
            <a:normAutofit/>
          </a:bodyPr>
          <a:lstStyle/>
          <a:p>
            <a:pPr marL="0" indent="0">
              <a:buNone/>
            </a:pPr>
            <a:r>
              <a:rPr lang="en-US" sz="3200" dirty="0"/>
              <a:t>A simple recipe is one that calls for the preparation of a single food item. </a:t>
            </a:r>
          </a:p>
          <a:p>
            <a:pPr marL="0" indent="0">
              <a:buNone/>
            </a:pPr>
            <a:r>
              <a:rPr lang="en-US" sz="3200" dirty="0"/>
              <a:t>Simple recipes may be for food items served individually or as an ingredient in another recipe. </a:t>
            </a:r>
          </a:p>
        </p:txBody>
      </p:sp>
      <p:sp>
        <p:nvSpPr>
          <p:cNvPr id="4" name="Content Placeholder 2"/>
          <p:cNvSpPr txBox="1">
            <a:spLocks/>
          </p:cNvSpPr>
          <p:nvPr/>
        </p:nvSpPr>
        <p:spPr>
          <a:xfrm>
            <a:off x="1122929" y="4000500"/>
            <a:ext cx="3389786" cy="2419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Pizza</a:t>
            </a:r>
          </a:p>
          <a:p>
            <a:pPr marL="457200" indent="-457200">
              <a:buFont typeface="Wingdings" panose="05000000000000000000" pitchFamily="2" charset="2"/>
              <a:buChar char="Ø"/>
            </a:pPr>
            <a:r>
              <a:rPr lang="en-US" sz="3000" dirty="0"/>
              <a:t>Beef burger</a:t>
            </a:r>
          </a:p>
          <a:p>
            <a:pPr marL="457200" indent="-457200">
              <a:buFont typeface="Wingdings" panose="05000000000000000000" pitchFamily="2" charset="2"/>
              <a:buChar char="Ø"/>
            </a:pPr>
            <a:r>
              <a:rPr lang="en-US" sz="3000" dirty="0"/>
              <a:t>Orange chicken</a:t>
            </a:r>
          </a:p>
          <a:p>
            <a:pPr marL="457200" indent="-457200">
              <a:buFont typeface="Wingdings" panose="05000000000000000000" pitchFamily="2" charset="2"/>
              <a:buChar char="Ø"/>
            </a:pPr>
            <a:r>
              <a:rPr lang="en-US" sz="3000" dirty="0"/>
              <a:t>Mashed potatoes </a:t>
            </a:r>
          </a:p>
        </p:txBody>
      </p:sp>
      <p:pic>
        <p:nvPicPr>
          <p:cNvPr id="4098" name="Picture 2" descr="Pizza Slice Poster by Diane Diederich | Fine Art America"/>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3576" t="10336" r="11476" b="10939"/>
          <a:stretch/>
        </p:blipFill>
        <p:spPr bwMode="auto">
          <a:xfrm>
            <a:off x="4708487" y="4000500"/>
            <a:ext cx="1692685" cy="2166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0" b="95082" l="9783" r="90942">
                        <a14:foregroundMark x1="17029" y1="61202" x2="17029" y2="73770"/>
                        <a14:foregroundMark x1="16304" y1="60109" x2="14855" y2="70492"/>
                        <a14:foregroundMark x1="15942" y1="72131" x2="17029" y2="77596"/>
                      </a14:backgroundRemoval>
                    </a14:imgEffect>
                  </a14:imgLayer>
                </a14:imgProps>
              </a:ext>
              <a:ext uri="{28A0092B-C50C-407E-A947-70E740481C1C}">
                <a14:useLocalDpi xmlns:a14="http://schemas.microsoft.com/office/drawing/2010/main" val="0"/>
              </a:ext>
            </a:extLst>
          </a:blip>
          <a:stretch>
            <a:fillRect/>
          </a:stretch>
        </p:blipFill>
        <p:spPr>
          <a:xfrm>
            <a:off x="6109880" y="4506436"/>
            <a:ext cx="2122755" cy="1407478"/>
          </a:xfrm>
          <a:prstGeom prst="rect">
            <a:avLst/>
          </a:prstGeom>
          <a:effectLst>
            <a:outerShdw blurRad="50800" dist="38100" dir="8100000" algn="tr" rotWithShape="0">
              <a:prstClr val="black">
                <a:alpha val="40000"/>
              </a:prstClr>
            </a:outerShdw>
          </a:effectLst>
        </p:spPr>
      </p:pic>
      <p:pic>
        <p:nvPicPr>
          <p:cNvPr id="4100" name="Picture 4" descr="Orange Chicken Recipe | Ree Drummond | Food Network"/>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607" b="98690" l="9852" r="99507"/>
                    </a14:imgEffect>
                  </a14:imgLayer>
                </a14:imgProps>
              </a:ext>
              <a:ext uri="{28A0092B-C50C-407E-A947-70E740481C1C}">
                <a14:useLocalDpi xmlns:a14="http://schemas.microsoft.com/office/drawing/2010/main" val="0"/>
              </a:ext>
            </a:extLst>
          </a:blip>
          <a:srcRect/>
          <a:stretch>
            <a:fillRect/>
          </a:stretch>
        </p:blipFill>
        <p:spPr bwMode="auto">
          <a:xfrm>
            <a:off x="8074025" y="4578351"/>
            <a:ext cx="1901825" cy="11586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icotta Mashed Potatoes Recipe | Recipe - Rachael Ray Show"/>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833" b="90000" l="10000" r="94766"/>
                    </a14:imgEffect>
                  </a14:imgLayer>
                </a14:imgProps>
              </a:ext>
              <a:ext uri="{28A0092B-C50C-407E-A947-70E740481C1C}">
                <a14:useLocalDpi xmlns:a14="http://schemas.microsoft.com/office/drawing/2010/main" val="0"/>
              </a:ext>
            </a:extLst>
          </a:blip>
          <a:srcRect/>
          <a:stretch>
            <a:fillRect/>
          </a:stretch>
        </p:blipFill>
        <p:spPr bwMode="auto">
          <a:xfrm>
            <a:off x="9975850" y="4787900"/>
            <a:ext cx="1967845" cy="137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697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 y="200085"/>
            <a:ext cx="11001374" cy="1233918"/>
            <a:chOff x="219919" y="255270"/>
            <a:chExt cx="10544537" cy="1233918"/>
          </a:xfrm>
          <a:solidFill>
            <a:srgbClr val="EB6225"/>
          </a:solidFill>
        </p:grpSpPr>
        <p:sp>
          <p:nvSpPr>
            <p:cNvPr id="9" name="Chevron 8"/>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193341"/>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Complex Recipe</a:t>
            </a:r>
          </a:p>
        </p:txBody>
      </p:sp>
      <p:sp>
        <p:nvSpPr>
          <p:cNvPr id="3" name="Content Placeholder 2"/>
          <p:cNvSpPr>
            <a:spLocks noGrp="1"/>
          </p:cNvSpPr>
          <p:nvPr>
            <p:ph idx="1"/>
          </p:nvPr>
        </p:nvSpPr>
        <p:spPr>
          <a:xfrm>
            <a:off x="600075" y="1847397"/>
            <a:ext cx="10515600" cy="1514475"/>
          </a:xfrm>
        </p:spPr>
        <p:txBody>
          <a:bodyPr>
            <a:normAutofit lnSpcReduction="10000"/>
          </a:bodyPr>
          <a:lstStyle/>
          <a:p>
            <a:pPr marL="0" indent="0">
              <a:buNone/>
            </a:pPr>
            <a:r>
              <a:rPr lang="en-US" sz="3200" dirty="0"/>
              <a:t>A complex recipe combines the ingredients of multiple recipes into one. </a:t>
            </a:r>
          </a:p>
          <a:p>
            <a:pPr marL="0" indent="0">
              <a:buNone/>
            </a:pPr>
            <a:r>
              <a:rPr lang="en-US" sz="3200" dirty="0"/>
              <a:t>Complex recipes are dependent on other single recipe items. </a:t>
            </a:r>
          </a:p>
        </p:txBody>
      </p:sp>
      <p:sp>
        <p:nvSpPr>
          <p:cNvPr id="4" name="Content Placeholder 2"/>
          <p:cNvSpPr txBox="1">
            <a:spLocks/>
          </p:cNvSpPr>
          <p:nvPr/>
        </p:nvSpPr>
        <p:spPr>
          <a:xfrm>
            <a:off x="786016" y="3396623"/>
            <a:ext cx="2822731" cy="20361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Yang’s Orange Chicken &amp; Broccoli Bowl</a:t>
            </a:r>
          </a:p>
        </p:txBody>
      </p:sp>
      <p:pic>
        <p:nvPicPr>
          <p:cNvPr id="11" name="Picture 8" descr="Cooked Rice In A White Bowl Stock Image - Image of carbohydrate, rice:  40330761"/>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89901" l="6875" r="91625"/>
                    </a14:imgEffect>
                  </a14:imgLayer>
                </a14:imgProps>
              </a:ext>
              <a:ext uri="{28A0092B-C50C-407E-A947-70E740481C1C}">
                <a14:useLocalDpi xmlns:a14="http://schemas.microsoft.com/office/drawing/2010/main" val="0"/>
              </a:ext>
            </a:extLst>
          </a:blip>
          <a:srcRect l="8650" r="8308"/>
          <a:stretch/>
        </p:blipFill>
        <p:spPr bwMode="auto">
          <a:xfrm>
            <a:off x="4496522" y="3449322"/>
            <a:ext cx="1636895" cy="1488221"/>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p:cNvSpPr txBox="1">
            <a:spLocks/>
          </p:cNvSpPr>
          <p:nvPr/>
        </p:nvSpPr>
        <p:spPr>
          <a:xfrm>
            <a:off x="4248052" y="4846031"/>
            <a:ext cx="2024986" cy="5866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t>Brown rice</a:t>
            </a:r>
          </a:p>
        </p:txBody>
      </p:sp>
      <p:sp>
        <p:nvSpPr>
          <p:cNvPr id="19" name="Content Placeholder 2"/>
          <p:cNvSpPr txBox="1">
            <a:spLocks/>
          </p:cNvSpPr>
          <p:nvPr/>
        </p:nvSpPr>
        <p:spPr>
          <a:xfrm>
            <a:off x="7017141" y="4836244"/>
            <a:ext cx="2024986" cy="5866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t>Broccoli</a:t>
            </a:r>
          </a:p>
        </p:txBody>
      </p:sp>
      <p:sp>
        <p:nvSpPr>
          <p:cNvPr id="20" name="Content Placeholder 2"/>
          <p:cNvSpPr txBox="1">
            <a:spLocks/>
          </p:cNvSpPr>
          <p:nvPr/>
        </p:nvSpPr>
        <p:spPr>
          <a:xfrm>
            <a:off x="9493977" y="4841434"/>
            <a:ext cx="2438942" cy="58669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dirty="0"/>
              <a:t>Orange Chicken</a:t>
            </a:r>
          </a:p>
        </p:txBody>
      </p:sp>
      <p:sp>
        <p:nvSpPr>
          <p:cNvPr id="21" name="Cross 20"/>
          <p:cNvSpPr/>
          <p:nvPr/>
        </p:nvSpPr>
        <p:spPr>
          <a:xfrm>
            <a:off x="6273038" y="3674267"/>
            <a:ext cx="666473" cy="684044"/>
          </a:xfrm>
          <a:prstGeom prst="plus">
            <a:avLst>
              <a:gd name="adj" fmla="val 37763"/>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qual 21"/>
          <p:cNvSpPr/>
          <p:nvPr/>
        </p:nvSpPr>
        <p:spPr>
          <a:xfrm>
            <a:off x="3608747" y="3767033"/>
            <a:ext cx="829558" cy="616293"/>
          </a:xfrm>
          <a:prstGeom prst="mathEqual">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 name="Group 4"/>
          <p:cNvGrpSpPr/>
          <p:nvPr/>
        </p:nvGrpSpPr>
        <p:grpSpPr>
          <a:xfrm>
            <a:off x="7209826" y="3366527"/>
            <a:ext cx="1546718" cy="1592407"/>
            <a:chOff x="7331253" y="3657347"/>
            <a:chExt cx="2062717" cy="2006656"/>
          </a:xfrm>
        </p:grpSpPr>
        <p:pic>
          <p:nvPicPr>
            <p:cNvPr id="23" name="Picture 8" descr="Cooked Rice In A White Bowl Stock Image - Image of carbohydrate, rice:  40330761"/>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89901" l="6875" r="91625"/>
                      </a14:imgEffect>
                    </a14:imgLayer>
                  </a14:imgProps>
                </a:ext>
                <a:ext uri="{28A0092B-C50C-407E-A947-70E740481C1C}">
                  <a14:useLocalDpi xmlns:a14="http://schemas.microsoft.com/office/drawing/2010/main" val="0"/>
                </a:ext>
              </a:extLst>
            </a:blip>
            <a:srcRect l="8650" r="8308"/>
            <a:stretch/>
          </p:blipFill>
          <p:spPr bwMode="auto">
            <a:xfrm>
              <a:off x="7331253" y="3788636"/>
              <a:ext cx="2062717" cy="18753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teamed Broccoli Isolated On A White Background Stock Photo - Download  Image Now - iStock"/>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058" t="12624" r="16737" b="38305"/>
            <a:stretch/>
          </p:blipFill>
          <p:spPr bwMode="auto">
            <a:xfrm>
              <a:off x="7364199" y="3657347"/>
              <a:ext cx="1996824" cy="13226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9918720" y="3449322"/>
            <a:ext cx="1568086" cy="1488221"/>
            <a:chOff x="9461774" y="3864259"/>
            <a:chExt cx="2091214" cy="1875367"/>
          </a:xfrm>
        </p:grpSpPr>
        <p:pic>
          <p:nvPicPr>
            <p:cNvPr id="24" name="Picture 8" descr="Cooked Rice In A White Bowl Stock Image - Image of carbohydrate, rice:  40330761"/>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89901" l="6875" r="91625"/>
                      </a14:imgEffect>
                    </a14:imgLayer>
                  </a14:imgProps>
                </a:ext>
                <a:ext uri="{28A0092B-C50C-407E-A947-70E740481C1C}">
                  <a14:useLocalDpi xmlns:a14="http://schemas.microsoft.com/office/drawing/2010/main" val="0"/>
                </a:ext>
              </a:extLst>
            </a:blip>
            <a:srcRect l="8650" r="8308"/>
            <a:stretch/>
          </p:blipFill>
          <p:spPr bwMode="auto">
            <a:xfrm>
              <a:off x="9461774" y="3864259"/>
              <a:ext cx="2062717" cy="18753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20-Minute Teriyaki Chicken | Gimme Some Oven"/>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80333" l="10000" r="90000">
                          <a14:backgroundMark x1="76667" y1="76111" x2="88333" y2="55889"/>
                          <a14:backgroundMark x1="87000" y1="53778" x2="87000" y2="30222"/>
                          <a14:backgroundMark x1="87000" y1="30222" x2="76000" y2="15333"/>
                        </a14:backgroundRemoval>
                      </a14:imgEffect>
                    </a14:imgLayer>
                  </a14:imgProps>
                </a:ext>
                <a:ext uri="{28A0092B-C50C-407E-A947-70E740481C1C}">
                  <a14:useLocalDpi xmlns:a14="http://schemas.microsoft.com/office/drawing/2010/main" val="0"/>
                </a:ext>
              </a:extLst>
            </a:blip>
            <a:srcRect t="11780" b="21673"/>
            <a:stretch/>
          </p:blipFill>
          <p:spPr bwMode="auto">
            <a:xfrm rot="16200000">
              <a:off x="9856784" y="3541034"/>
              <a:ext cx="1329692" cy="2062717"/>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Cross 24"/>
          <p:cNvSpPr/>
          <p:nvPr/>
        </p:nvSpPr>
        <p:spPr>
          <a:xfrm>
            <a:off x="8908326" y="3782010"/>
            <a:ext cx="666473" cy="684044"/>
          </a:xfrm>
          <a:prstGeom prst="plus">
            <a:avLst>
              <a:gd name="adj" fmla="val 37763"/>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9"/>
          <a:stretch>
            <a:fillRect/>
          </a:stretch>
        </p:blipFill>
        <p:spPr>
          <a:xfrm>
            <a:off x="4706243" y="5336631"/>
            <a:ext cx="1065907" cy="135369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27" name="Picture 26"/>
          <p:cNvPicPr>
            <a:picLocks noChangeAspect="1"/>
          </p:cNvPicPr>
          <p:nvPr/>
        </p:nvPicPr>
        <p:blipFill>
          <a:blip r:embed="rId9"/>
          <a:stretch>
            <a:fillRect/>
          </a:stretch>
        </p:blipFill>
        <p:spPr>
          <a:xfrm>
            <a:off x="7496680" y="5329124"/>
            <a:ext cx="1065907" cy="1353697"/>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28" name="Picture 27"/>
          <p:cNvPicPr>
            <a:picLocks noChangeAspect="1"/>
          </p:cNvPicPr>
          <p:nvPr/>
        </p:nvPicPr>
        <p:blipFill>
          <a:blip r:embed="rId9"/>
          <a:stretch>
            <a:fillRect/>
          </a:stretch>
        </p:blipFill>
        <p:spPr>
          <a:xfrm>
            <a:off x="10180494" y="5336629"/>
            <a:ext cx="1065907" cy="1353697"/>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56569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 y="200085"/>
            <a:ext cx="11001374" cy="1233918"/>
            <a:chOff x="219919" y="255270"/>
            <a:chExt cx="10544537" cy="1233918"/>
          </a:xfrm>
          <a:solidFill>
            <a:srgbClr val="EB6225"/>
          </a:solidFill>
        </p:grpSpPr>
        <p:sp>
          <p:nvSpPr>
            <p:cNvPr id="9" name="Chevron 8"/>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193341"/>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Recipe Cooking Temp’s &amp; Times</a:t>
            </a:r>
          </a:p>
        </p:txBody>
      </p:sp>
      <p:sp>
        <p:nvSpPr>
          <p:cNvPr id="3" name="Content Placeholder 2"/>
          <p:cNvSpPr>
            <a:spLocks noGrp="1"/>
          </p:cNvSpPr>
          <p:nvPr>
            <p:ph idx="1"/>
          </p:nvPr>
        </p:nvSpPr>
        <p:spPr>
          <a:xfrm>
            <a:off x="600075" y="1847397"/>
            <a:ext cx="10515600" cy="1592489"/>
          </a:xfrm>
        </p:spPr>
        <p:txBody>
          <a:bodyPr>
            <a:normAutofit/>
          </a:bodyPr>
          <a:lstStyle/>
          <a:p>
            <a:pPr marL="0" indent="0">
              <a:buNone/>
            </a:pPr>
            <a:r>
              <a:rPr lang="en-US" sz="3200" dirty="0"/>
              <a:t>Cooking temperatures and times differ between food items. Not everything is cooked at 350°F for 15 minutes. When food is placed in the oven at incorrect cooking settings:</a:t>
            </a:r>
          </a:p>
        </p:txBody>
      </p:sp>
      <p:sp>
        <p:nvSpPr>
          <p:cNvPr id="11" name="Content Placeholder 2"/>
          <p:cNvSpPr txBox="1">
            <a:spLocks/>
          </p:cNvSpPr>
          <p:nvPr/>
        </p:nvSpPr>
        <p:spPr>
          <a:xfrm>
            <a:off x="5540219" y="3718604"/>
            <a:ext cx="5746906" cy="1947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Food can be over/under cooked</a:t>
            </a:r>
          </a:p>
          <a:p>
            <a:pPr marL="457200" indent="-457200">
              <a:buFont typeface="Wingdings" panose="05000000000000000000" pitchFamily="2" charset="2"/>
              <a:buChar char="Ø"/>
            </a:pPr>
            <a:r>
              <a:rPr lang="en-US" sz="3000" dirty="0"/>
              <a:t>Cause a delay in service</a:t>
            </a:r>
          </a:p>
          <a:p>
            <a:pPr marL="457200" indent="-457200">
              <a:buFont typeface="Wingdings" panose="05000000000000000000" pitchFamily="2" charset="2"/>
              <a:buChar char="Ø"/>
            </a:pPr>
            <a:r>
              <a:rPr lang="en-US" sz="3000" dirty="0"/>
              <a:t>Leave customers unsatisfied</a:t>
            </a:r>
          </a:p>
          <a:p>
            <a:pPr marL="457200" indent="-457200">
              <a:buFont typeface="Wingdings" panose="05000000000000000000" pitchFamily="2" charset="2"/>
              <a:buChar char="Ø"/>
            </a:pPr>
            <a:endParaRPr lang="en-US" sz="3000" dirty="0"/>
          </a:p>
          <a:p>
            <a:pPr marL="457200" indent="-457200">
              <a:buFont typeface="Wingdings" panose="05000000000000000000" pitchFamily="2" charset="2"/>
              <a:buChar char="Ø"/>
            </a:pPr>
            <a:endParaRPr lang="en-US" sz="3000" dirty="0"/>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6000" b="98800" l="10000" r="90000">
                        <a14:foregroundMark x1="41300" y1="9200" x2="56900" y2="9700"/>
                        <a14:foregroundMark x1="47700" y1="8900" x2="22200" y2="8900"/>
                        <a14:foregroundMark x1="50300" y1="12800" x2="60800" y2="12200"/>
                      </a14:backgroundRemoval>
                    </a14:imgEffect>
                  </a14:imgLayer>
                </a14:imgProps>
              </a:ext>
            </a:extLst>
          </a:blip>
          <a:srcRect l="20600" t="7500" r="21300" b="2600"/>
          <a:stretch/>
        </p:blipFill>
        <p:spPr>
          <a:xfrm>
            <a:off x="2184553" y="3439886"/>
            <a:ext cx="1977872" cy="3060426"/>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3439091" y="3190875"/>
            <a:ext cx="1545525" cy="3392803"/>
          </a:xfrm>
          <a:prstGeom prst="rect">
            <a:avLst/>
          </a:prstGeom>
        </p:spPr>
      </p:pic>
      <p:pic>
        <p:nvPicPr>
          <p:cNvPr id="12" name="Picture 11"/>
          <p:cNvPicPr>
            <a:picLocks noChangeAspect="1"/>
          </p:cNvPicPr>
          <p:nvPr/>
        </p:nvPicPr>
        <p:blipFill>
          <a:blip r:embed="rId4"/>
          <a:stretch>
            <a:fillRect/>
          </a:stretch>
        </p:blipFill>
        <p:spPr>
          <a:xfrm flipH="1">
            <a:off x="893101" y="2408437"/>
            <a:ext cx="2027301" cy="2903174"/>
          </a:xfrm>
          <a:prstGeom prst="rect">
            <a:avLst/>
          </a:prstGeom>
        </p:spPr>
      </p:pic>
    </p:spTree>
    <p:extLst>
      <p:ext uri="{BB962C8B-B14F-4D97-AF65-F5344CB8AC3E}">
        <p14:creationId xmlns:p14="http://schemas.microsoft.com/office/powerpoint/2010/main" val="219806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0085"/>
            <a:ext cx="11019095" cy="1233918"/>
            <a:chOff x="219919" y="255270"/>
            <a:chExt cx="10544537" cy="1233918"/>
          </a:xfrm>
          <a:solidFill>
            <a:schemeClr val="accent6">
              <a:lumMod val="75000"/>
            </a:schemeClr>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81000" y="215900"/>
            <a:ext cx="10515600" cy="1218104"/>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Focus on Food Preparation</a:t>
            </a:r>
          </a:p>
        </p:txBody>
      </p:sp>
      <p:sp>
        <p:nvSpPr>
          <p:cNvPr id="3" name="Content Placeholder 2"/>
          <p:cNvSpPr>
            <a:spLocks noGrp="1"/>
          </p:cNvSpPr>
          <p:nvPr>
            <p:ph idx="1"/>
          </p:nvPr>
        </p:nvSpPr>
        <p:spPr>
          <a:xfrm>
            <a:off x="503495" y="1860247"/>
            <a:ext cx="11202730" cy="2416478"/>
          </a:xfrm>
        </p:spPr>
        <p:txBody>
          <a:bodyPr>
            <a:noAutofit/>
          </a:bodyPr>
          <a:lstStyle/>
          <a:p>
            <a:pPr marL="0" indent="0">
              <a:buNone/>
            </a:pPr>
            <a:r>
              <a:rPr lang="en-US" sz="3200" dirty="0"/>
              <a:t>Café LA continues to meet the nutritional needs of our students to achieve excellence. Although some service practices have faded (grab and go), safe cooking and food preparation never go out of style in the kitchen.</a:t>
            </a:r>
          </a:p>
          <a:p>
            <a:pPr marL="0" indent="0">
              <a:buNone/>
            </a:pPr>
            <a:r>
              <a:rPr lang="en-US" sz="3200" dirty="0"/>
              <a:t>The following topics are focus areas for our cafeterias:   </a:t>
            </a:r>
          </a:p>
        </p:txBody>
      </p:sp>
      <p:sp>
        <p:nvSpPr>
          <p:cNvPr id="4" name="Content Placeholder 2"/>
          <p:cNvSpPr txBox="1">
            <a:spLocks/>
          </p:cNvSpPr>
          <p:nvPr/>
        </p:nvSpPr>
        <p:spPr>
          <a:xfrm>
            <a:off x="1402300" y="4391025"/>
            <a:ext cx="5789332" cy="2632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Scratch cooking</a:t>
            </a:r>
          </a:p>
          <a:p>
            <a:pPr marL="457200" indent="-457200">
              <a:buFont typeface="Wingdings" panose="05000000000000000000" pitchFamily="2" charset="2"/>
              <a:buChar char="Ø"/>
            </a:pPr>
            <a:r>
              <a:rPr lang="en-US" sz="3000" dirty="0"/>
              <a:t>Batch cooking</a:t>
            </a:r>
          </a:p>
          <a:p>
            <a:pPr marL="457200" indent="-457200">
              <a:buFont typeface="Wingdings" panose="05000000000000000000" pitchFamily="2" charset="2"/>
              <a:buChar char="Ø"/>
            </a:pPr>
            <a:r>
              <a:rPr lang="en-US" sz="3000" dirty="0"/>
              <a:t>Kitchen basics</a:t>
            </a:r>
          </a:p>
          <a:p>
            <a:pPr marL="457200" indent="-457200">
              <a:buFont typeface="Wingdings" panose="05000000000000000000" pitchFamily="2" charset="2"/>
              <a:buChar char="Ø"/>
            </a:pPr>
            <a:r>
              <a:rPr lang="en-US" sz="3000" dirty="0"/>
              <a:t>Following standardized recipes</a:t>
            </a:r>
          </a:p>
          <a:p>
            <a:pPr marL="457200" indent="-457200">
              <a:buFont typeface="Wingdings" panose="05000000000000000000" pitchFamily="2" charset="2"/>
              <a:buChar char="Ø"/>
            </a:pPr>
            <a:endParaRPr lang="en-US" sz="3000" dirty="0"/>
          </a:p>
        </p:txBody>
      </p:sp>
    </p:spTree>
    <p:extLst>
      <p:ext uri="{BB962C8B-B14F-4D97-AF65-F5344CB8AC3E}">
        <p14:creationId xmlns:p14="http://schemas.microsoft.com/office/powerpoint/2010/main" val="3712145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 y="200085"/>
            <a:ext cx="11001374" cy="1233918"/>
            <a:chOff x="219919" y="255270"/>
            <a:chExt cx="10544537" cy="1233918"/>
          </a:xfrm>
          <a:solidFill>
            <a:srgbClr val="EB6225"/>
          </a:solidFill>
        </p:grpSpPr>
        <p:sp>
          <p:nvSpPr>
            <p:cNvPr id="9" name="Chevron 8"/>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193341"/>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Recipe Review Activity</a:t>
            </a:r>
          </a:p>
        </p:txBody>
      </p:sp>
      <p:sp>
        <p:nvSpPr>
          <p:cNvPr id="3" name="Content Placeholder 2"/>
          <p:cNvSpPr>
            <a:spLocks noGrp="1"/>
          </p:cNvSpPr>
          <p:nvPr>
            <p:ph idx="1"/>
          </p:nvPr>
        </p:nvSpPr>
        <p:spPr>
          <a:xfrm>
            <a:off x="600074" y="1847398"/>
            <a:ext cx="11052932" cy="1135196"/>
          </a:xfrm>
        </p:spPr>
        <p:txBody>
          <a:bodyPr>
            <a:normAutofit/>
          </a:bodyPr>
          <a:lstStyle/>
          <a:p>
            <a:pPr marL="0" indent="0">
              <a:buNone/>
            </a:pPr>
            <a:r>
              <a:rPr lang="en-US" sz="3200" dirty="0"/>
              <a:t>These recipes show how cooking temperatures and times can vary. On your activity worksheet guess the temperature and time.</a:t>
            </a:r>
          </a:p>
        </p:txBody>
      </p:sp>
      <p:sp>
        <p:nvSpPr>
          <p:cNvPr id="15" name="Content Placeholder 2"/>
          <p:cNvSpPr txBox="1">
            <a:spLocks/>
          </p:cNvSpPr>
          <p:nvPr/>
        </p:nvSpPr>
        <p:spPr>
          <a:xfrm>
            <a:off x="485776" y="4728598"/>
            <a:ext cx="3483426" cy="4930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u="sng" dirty="0"/>
              <a:t>Beef </a:t>
            </a:r>
            <a:r>
              <a:rPr lang="en-US" sz="3200" u="sng" dirty="0" err="1"/>
              <a:t>Chalupa</a:t>
            </a:r>
            <a:endParaRPr lang="en-US" sz="3200" u="sng" dirty="0"/>
          </a:p>
        </p:txBody>
      </p:sp>
      <p:sp>
        <p:nvSpPr>
          <p:cNvPr id="16" name="Content Placeholder 2"/>
          <p:cNvSpPr txBox="1">
            <a:spLocks/>
          </p:cNvSpPr>
          <p:nvPr/>
        </p:nvSpPr>
        <p:spPr>
          <a:xfrm>
            <a:off x="4327678" y="4728598"/>
            <a:ext cx="3483426" cy="4930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u="sng" dirty="0"/>
              <a:t>Fish Sticks</a:t>
            </a:r>
          </a:p>
        </p:txBody>
      </p:sp>
      <p:sp>
        <p:nvSpPr>
          <p:cNvPr id="17" name="Content Placeholder 2"/>
          <p:cNvSpPr txBox="1">
            <a:spLocks/>
          </p:cNvSpPr>
          <p:nvPr/>
        </p:nvSpPr>
        <p:spPr>
          <a:xfrm>
            <a:off x="8169580" y="4728598"/>
            <a:ext cx="3483426" cy="4930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u="sng" dirty="0"/>
              <a:t>Possible Burger</a:t>
            </a:r>
          </a:p>
        </p:txBody>
      </p:sp>
      <p:sp>
        <p:nvSpPr>
          <p:cNvPr id="18" name="Content Placeholder 2"/>
          <p:cNvSpPr txBox="1">
            <a:spLocks/>
          </p:cNvSpPr>
          <p:nvPr/>
        </p:nvSpPr>
        <p:spPr>
          <a:xfrm>
            <a:off x="485776" y="5221628"/>
            <a:ext cx="3483426" cy="493030"/>
          </a:xfrm>
          <a:prstGeom prst="rect">
            <a:avLst/>
          </a:prstGeom>
          <a:solidFill>
            <a:schemeClr val="accent4">
              <a:lumMod val="60000"/>
              <a:lumOff val="4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325° for 15 min </a:t>
            </a:r>
          </a:p>
        </p:txBody>
      </p:sp>
      <p:sp>
        <p:nvSpPr>
          <p:cNvPr id="19" name="Content Placeholder 2"/>
          <p:cNvSpPr txBox="1">
            <a:spLocks/>
          </p:cNvSpPr>
          <p:nvPr/>
        </p:nvSpPr>
        <p:spPr>
          <a:xfrm>
            <a:off x="4364705" y="5221628"/>
            <a:ext cx="3483426" cy="493030"/>
          </a:xfrm>
          <a:prstGeom prst="rect">
            <a:avLst/>
          </a:prstGeom>
          <a:solidFill>
            <a:schemeClr val="accent4">
              <a:lumMod val="60000"/>
              <a:lumOff val="4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375° for 10 min </a:t>
            </a:r>
          </a:p>
        </p:txBody>
      </p:sp>
      <p:sp>
        <p:nvSpPr>
          <p:cNvPr id="20" name="Content Placeholder 2"/>
          <p:cNvSpPr txBox="1">
            <a:spLocks/>
          </p:cNvSpPr>
          <p:nvPr/>
        </p:nvSpPr>
        <p:spPr>
          <a:xfrm>
            <a:off x="8169580" y="5221628"/>
            <a:ext cx="3483426" cy="493030"/>
          </a:xfrm>
          <a:prstGeom prst="rect">
            <a:avLst/>
          </a:prstGeom>
          <a:solidFill>
            <a:schemeClr val="accent4">
              <a:lumMod val="60000"/>
              <a:lumOff val="4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400° for 10 min </a:t>
            </a:r>
          </a:p>
        </p:txBody>
      </p:sp>
      <p:grpSp>
        <p:nvGrpSpPr>
          <p:cNvPr id="7" name="Group 6"/>
          <p:cNvGrpSpPr/>
          <p:nvPr/>
        </p:nvGrpSpPr>
        <p:grpSpPr>
          <a:xfrm>
            <a:off x="1096492" y="2957928"/>
            <a:ext cx="2356002" cy="1703288"/>
            <a:chOff x="914400" y="3030006"/>
            <a:chExt cx="2766330" cy="1984849"/>
          </a:xfrm>
        </p:grpSpPr>
        <p:pic>
          <p:nvPicPr>
            <p:cNvPr id="12" name="Picture 11"/>
            <p:cNvPicPr>
              <a:picLocks noChangeAspect="1"/>
            </p:cNvPicPr>
            <p:nvPr/>
          </p:nvPicPr>
          <p:blipFill>
            <a:blip r:embed="rId2"/>
            <a:stretch>
              <a:fillRect/>
            </a:stretch>
          </p:blipFill>
          <p:spPr>
            <a:xfrm>
              <a:off x="914400" y="3030006"/>
              <a:ext cx="2766330" cy="1984849"/>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6" name="Rectangle 5"/>
            <p:cNvSpPr/>
            <p:nvPr/>
          </p:nvSpPr>
          <p:spPr>
            <a:xfrm>
              <a:off x="1536700" y="4592320"/>
              <a:ext cx="101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040380" y="4592320"/>
              <a:ext cx="101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902958" y="2969560"/>
            <a:ext cx="2323824" cy="1680024"/>
            <a:chOff x="4804160" y="3082356"/>
            <a:chExt cx="2728548" cy="1957740"/>
          </a:xfrm>
        </p:grpSpPr>
        <p:pic>
          <p:nvPicPr>
            <p:cNvPr id="13" name="Picture 12"/>
            <p:cNvPicPr>
              <a:picLocks noChangeAspect="1"/>
            </p:cNvPicPr>
            <p:nvPr/>
          </p:nvPicPr>
          <p:blipFill>
            <a:blip r:embed="rId3"/>
            <a:stretch>
              <a:fillRect/>
            </a:stretch>
          </p:blipFill>
          <p:spPr>
            <a:xfrm>
              <a:off x="4804160" y="3082356"/>
              <a:ext cx="2728548" cy="1957740"/>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2" name="Rectangle 21"/>
            <p:cNvSpPr/>
            <p:nvPr/>
          </p:nvSpPr>
          <p:spPr>
            <a:xfrm>
              <a:off x="5408295" y="4641850"/>
              <a:ext cx="8382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914515" y="4643118"/>
              <a:ext cx="8382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8677246" y="2989338"/>
            <a:ext cx="2345238" cy="1685633"/>
            <a:chOff x="8656138" y="3065814"/>
            <a:chExt cx="2753691" cy="1964276"/>
          </a:xfrm>
        </p:grpSpPr>
        <p:pic>
          <p:nvPicPr>
            <p:cNvPr id="14" name="Picture 13"/>
            <p:cNvPicPr>
              <a:picLocks noChangeAspect="1"/>
            </p:cNvPicPr>
            <p:nvPr/>
          </p:nvPicPr>
          <p:blipFill>
            <a:blip r:embed="rId4"/>
            <a:stretch>
              <a:fillRect/>
            </a:stretch>
          </p:blipFill>
          <p:spPr>
            <a:xfrm>
              <a:off x="8656138" y="3065814"/>
              <a:ext cx="2753691" cy="1964276"/>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25" name="Rectangle 24"/>
            <p:cNvSpPr/>
            <p:nvPr/>
          </p:nvSpPr>
          <p:spPr>
            <a:xfrm>
              <a:off x="9265920" y="4643119"/>
              <a:ext cx="104140" cy="50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0756900" y="4643119"/>
              <a:ext cx="104140" cy="50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Content Placeholder 2"/>
          <p:cNvSpPr txBox="1">
            <a:spLocks/>
          </p:cNvSpPr>
          <p:nvPr/>
        </p:nvSpPr>
        <p:spPr>
          <a:xfrm>
            <a:off x="742436" y="6107798"/>
            <a:ext cx="10644868" cy="339322"/>
          </a:xfrm>
          <a:prstGeom prst="rect">
            <a:avLst/>
          </a:prstGeom>
          <a:solidFill>
            <a:srgbClr val="FFFF00"/>
          </a:solidFill>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dirty="0"/>
              <a:t>Do not assume all items are cooked at the same temperature, always refer to the recipe. </a:t>
            </a:r>
          </a:p>
        </p:txBody>
      </p:sp>
    </p:spTree>
    <p:extLst>
      <p:ext uri="{BB962C8B-B14F-4D97-AF65-F5344CB8AC3E}">
        <p14:creationId xmlns:p14="http://schemas.microsoft.com/office/powerpoint/2010/main" val="296152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 y="200085"/>
            <a:ext cx="11001374" cy="1233918"/>
            <a:chOff x="219919" y="255270"/>
            <a:chExt cx="10544537" cy="1233918"/>
          </a:xfrm>
          <a:solidFill>
            <a:srgbClr val="EB6225"/>
          </a:solidFill>
        </p:grpSpPr>
        <p:sp>
          <p:nvSpPr>
            <p:cNvPr id="9" name="Chevron 8"/>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193341"/>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Recipe Review</a:t>
            </a:r>
          </a:p>
        </p:txBody>
      </p:sp>
      <p:sp>
        <p:nvSpPr>
          <p:cNvPr id="3" name="Content Placeholder 2"/>
          <p:cNvSpPr>
            <a:spLocks noGrp="1"/>
          </p:cNvSpPr>
          <p:nvPr>
            <p:ph idx="1"/>
          </p:nvPr>
        </p:nvSpPr>
        <p:spPr>
          <a:xfrm>
            <a:off x="600076" y="1847398"/>
            <a:ext cx="10644868" cy="1083664"/>
          </a:xfrm>
        </p:spPr>
        <p:txBody>
          <a:bodyPr>
            <a:normAutofit/>
          </a:bodyPr>
          <a:lstStyle/>
          <a:p>
            <a:pPr marL="0" indent="0">
              <a:buNone/>
            </a:pPr>
            <a:r>
              <a:rPr lang="en-US" sz="3200" dirty="0"/>
              <a:t>Food items that sound similar, may be cooked at different temperatures and/or time. </a:t>
            </a:r>
          </a:p>
          <a:p>
            <a:pPr marL="0" indent="0">
              <a:buNone/>
            </a:pPr>
            <a:endParaRPr lang="en-US" sz="3200" dirty="0"/>
          </a:p>
        </p:txBody>
      </p:sp>
      <p:pic>
        <p:nvPicPr>
          <p:cNvPr id="28" name="Picture 27"/>
          <p:cNvPicPr>
            <a:picLocks noChangeAspect="1"/>
          </p:cNvPicPr>
          <p:nvPr/>
        </p:nvPicPr>
        <p:blipFill>
          <a:blip r:embed="rId2"/>
          <a:stretch>
            <a:fillRect/>
          </a:stretch>
        </p:blipFill>
        <p:spPr>
          <a:xfrm>
            <a:off x="5516880" y="2826969"/>
            <a:ext cx="2442867" cy="2022455"/>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29" name="Picture 28"/>
          <p:cNvPicPr>
            <a:picLocks noChangeAspect="1"/>
          </p:cNvPicPr>
          <p:nvPr/>
        </p:nvPicPr>
        <p:blipFill rotWithShape="1">
          <a:blip r:embed="rId3"/>
          <a:srcRect b="2871"/>
          <a:stretch/>
        </p:blipFill>
        <p:spPr>
          <a:xfrm>
            <a:off x="8779949" y="2836824"/>
            <a:ext cx="2464994" cy="2022455"/>
          </a:xfrm>
          <a:prstGeom prst="rect">
            <a:avLst/>
          </a:prstGeom>
          <a:ln>
            <a:solidFill>
              <a:schemeClr val="bg1">
                <a:lumMod val="50000"/>
              </a:schemeClr>
            </a:solidFill>
          </a:ln>
          <a:effectLst>
            <a:outerShdw blurRad="50800" dist="38100" dir="2700000" algn="tl" rotWithShape="0">
              <a:prstClr val="black">
                <a:alpha val="40000"/>
              </a:prstClr>
            </a:outerShdw>
          </a:effectLst>
        </p:spPr>
      </p:pic>
      <p:sp>
        <p:nvSpPr>
          <p:cNvPr id="30" name="Content Placeholder 2"/>
          <p:cNvSpPr txBox="1">
            <a:spLocks/>
          </p:cNvSpPr>
          <p:nvPr/>
        </p:nvSpPr>
        <p:spPr>
          <a:xfrm>
            <a:off x="767763" y="3051663"/>
            <a:ext cx="4749116" cy="30138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Although these bowls are very similar, they are comprised of different meats which are cooked differently. </a:t>
            </a:r>
          </a:p>
          <a:p>
            <a:pPr marL="0" indent="0">
              <a:buFont typeface="Arial" panose="020B0604020202020204" pitchFamily="34" charset="0"/>
              <a:buNone/>
            </a:pPr>
            <a:endParaRPr lang="en-US" sz="3200" dirty="0"/>
          </a:p>
        </p:txBody>
      </p:sp>
      <p:sp>
        <p:nvSpPr>
          <p:cNvPr id="31" name="Content Placeholder 2"/>
          <p:cNvSpPr txBox="1">
            <a:spLocks/>
          </p:cNvSpPr>
          <p:nvPr/>
        </p:nvSpPr>
        <p:spPr>
          <a:xfrm>
            <a:off x="5349190" y="4935125"/>
            <a:ext cx="2778246" cy="11303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a:t>Teriyaki Bowl</a:t>
            </a:r>
          </a:p>
          <a:p>
            <a:pPr marL="0" indent="0" algn="ctr">
              <a:buNone/>
            </a:pPr>
            <a:r>
              <a:rPr lang="en-US" dirty="0"/>
              <a:t>350° for 20 min </a:t>
            </a:r>
          </a:p>
          <a:p>
            <a:pPr marL="0" indent="0" algn="ctr">
              <a:buFont typeface="Arial" panose="020B0604020202020204" pitchFamily="34" charset="0"/>
              <a:buNone/>
            </a:pPr>
            <a:endParaRPr lang="en-US" dirty="0"/>
          </a:p>
        </p:txBody>
      </p:sp>
      <p:sp>
        <p:nvSpPr>
          <p:cNvPr id="32" name="Content Placeholder 2"/>
          <p:cNvSpPr txBox="1">
            <a:spLocks/>
          </p:cNvSpPr>
          <p:nvPr/>
        </p:nvSpPr>
        <p:spPr>
          <a:xfrm>
            <a:off x="8327612" y="4936442"/>
            <a:ext cx="3632714" cy="11290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u="sng" dirty="0"/>
              <a:t>Tangerine Chicken Bowl</a:t>
            </a:r>
          </a:p>
          <a:p>
            <a:pPr marL="0" indent="0" algn="ctr">
              <a:buNone/>
            </a:pPr>
            <a:r>
              <a:rPr lang="en-US" dirty="0"/>
              <a:t>350° for 11 min </a:t>
            </a:r>
          </a:p>
          <a:p>
            <a:pPr marL="0" indent="0" algn="ctr">
              <a:buFont typeface="Arial" panose="020B0604020202020204" pitchFamily="34" charset="0"/>
              <a:buNone/>
            </a:pPr>
            <a:endParaRPr lang="en-US" u="sng" dirty="0"/>
          </a:p>
        </p:txBody>
      </p:sp>
    </p:spTree>
    <p:extLst>
      <p:ext uri="{BB962C8B-B14F-4D97-AF65-F5344CB8AC3E}">
        <p14:creationId xmlns:p14="http://schemas.microsoft.com/office/powerpoint/2010/main" val="269344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49919" y="4572000"/>
            <a:ext cx="2937031" cy="51464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 y="200085"/>
            <a:ext cx="11001374" cy="1233918"/>
            <a:chOff x="219919" y="255270"/>
            <a:chExt cx="10544537" cy="1233918"/>
          </a:xfrm>
          <a:solidFill>
            <a:srgbClr val="EB6225"/>
          </a:solidFill>
        </p:grpSpPr>
        <p:sp>
          <p:nvSpPr>
            <p:cNvPr id="9" name="Chevron 8"/>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193341"/>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Oven Buzzer Responsibility</a:t>
            </a:r>
          </a:p>
        </p:txBody>
      </p:sp>
      <p:sp>
        <p:nvSpPr>
          <p:cNvPr id="3" name="Content Placeholder 2"/>
          <p:cNvSpPr>
            <a:spLocks noGrp="1"/>
          </p:cNvSpPr>
          <p:nvPr>
            <p:ph idx="1"/>
          </p:nvPr>
        </p:nvSpPr>
        <p:spPr>
          <a:xfrm>
            <a:off x="600075" y="1804553"/>
            <a:ext cx="10971439" cy="1614259"/>
          </a:xfrm>
        </p:spPr>
        <p:txBody>
          <a:bodyPr>
            <a:normAutofit/>
          </a:bodyPr>
          <a:lstStyle/>
          <a:p>
            <a:pPr marL="0" indent="0">
              <a:buNone/>
            </a:pPr>
            <a:r>
              <a:rPr lang="en-US" sz="3200" dirty="0"/>
              <a:t>A worker is cooking something in the oven and goes on break.  The timer goes off while they are away, who’s responsibility is it to check the food in oven?</a:t>
            </a:r>
          </a:p>
        </p:txBody>
      </p:sp>
      <p:sp>
        <p:nvSpPr>
          <p:cNvPr id="12" name="Content Placeholder 2"/>
          <p:cNvSpPr txBox="1">
            <a:spLocks/>
          </p:cNvSpPr>
          <p:nvPr/>
        </p:nvSpPr>
        <p:spPr>
          <a:xfrm>
            <a:off x="6402780" y="3194827"/>
            <a:ext cx="4621595" cy="19478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lphaUcPeriod"/>
            </a:pPr>
            <a:r>
              <a:rPr lang="en-US" sz="3000" dirty="0"/>
              <a:t>Cafeteria manager</a:t>
            </a:r>
          </a:p>
          <a:p>
            <a:pPr marL="514350" indent="-514350">
              <a:buFont typeface="+mj-lt"/>
              <a:buAutoNum type="alphaUcPeriod"/>
            </a:pPr>
            <a:r>
              <a:rPr lang="en-US" sz="3000" dirty="0"/>
              <a:t>The one who is cooking</a:t>
            </a:r>
          </a:p>
          <a:p>
            <a:pPr marL="514350" indent="-514350">
              <a:buFont typeface="+mj-lt"/>
              <a:buAutoNum type="alphaUcPeriod"/>
            </a:pPr>
            <a:r>
              <a:rPr lang="en-US" sz="3000" dirty="0"/>
              <a:t>3 hour sub</a:t>
            </a:r>
          </a:p>
          <a:p>
            <a:pPr marL="514350" indent="-514350">
              <a:buFont typeface="+mj-lt"/>
              <a:buAutoNum type="alphaUcPeriod"/>
            </a:pPr>
            <a:r>
              <a:rPr lang="en-US" sz="3000" dirty="0"/>
              <a:t>All the above</a:t>
            </a:r>
          </a:p>
          <a:p>
            <a:pPr marL="514350" indent="-514350">
              <a:buFont typeface="+mj-lt"/>
              <a:buAutoNum type="alphaUcPeriod"/>
            </a:pPr>
            <a:endParaRPr lang="en-US" sz="3000" dirty="0"/>
          </a:p>
          <a:p>
            <a:pPr marL="514350" indent="-514350">
              <a:buFont typeface="+mj-lt"/>
              <a:buAutoNum type="alphaUcPeriod"/>
            </a:pPr>
            <a:endParaRPr lang="en-US" sz="3000" dirty="0"/>
          </a:p>
        </p:txBody>
      </p:sp>
      <p:sp>
        <p:nvSpPr>
          <p:cNvPr id="13" name="Content Placeholder 2"/>
          <p:cNvSpPr txBox="1">
            <a:spLocks/>
          </p:cNvSpPr>
          <p:nvPr/>
        </p:nvSpPr>
        <p:spPr>
          <a:xfrm>
            <a:off x="1019451" y="5518008"/>
            <a:ext cx="10515600" cy="10264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Working as a team is important for a successful production. Food quality is everyone’s responsibility.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7331" y="3429419"/>
            <a:ext cx="1094851" cy="1941266"/>
          </a:xfrm>
          <a:prstGeom prst="rect">
            <a:avLst/>
          </a:prstGeom>
        </p:spPr>
      </p:pic>
      <p:grpSp>
        <p:nvGrpSpPr>
          <p:cNvPr id="6" name="Group 5"/>
          <p:cNvGrpSpPr/>
          <p:nvPr/>
        </p:nvGrpSpPr>
        <p:grpSpPr>
          <a:xfrm>
            <a:off x="1705404" y="3332338"/>
            <a:ext cx="4195486" cy="2135427"/>
            <a:chOff x="1704756" y="3093737"/>
            <a:chExt cx="4195486" cy="2135427"/>
          </a:xfrm>
        </p:grpSpPr>
        <p:cxnSp>
          <p:nvCxnSpPr>
            <p:cNvPr id="7" name="Straight Connector 6"/>
            <p:cNvCxnSpPr/>
            <p:nvPr/>
          </p:nvCxnSpPr>
          <p:spPr>
            <a:xfrm flipV="1">
              <a:off x="1819275" y="4846645"/>
              <a:ext cx="1085851" cy="37671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80474" y="3201938"/>
              <a:ext cx="1124652" cy="3535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2437348" y="4155857"/>
              <a:ext cx="428977" cy="4522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550319" y="3093737"/>
              <a:ext cx="1085851" cy="37671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24962" y="4958539"/>
              <a:ext cx="1240880" cy="27062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644869" y="4623035"/>
              <a:ext cx="460531" cy="6657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659362" y="3768512"/>
              <a:ext cx="528432" cy="6045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4659362" y="4185774"/>
              <a:ext cx="1240880" cy="2570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704756" y="4447215"/>
              <a:ext cx="1143482" cy="24239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914525" y="3805757"/>
              <a:ext cx="933713" cy="2320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5" name="Y2Mate.is - Loud Buzzer-7DLIBePMFTs-128k-1657818158057">
            <a:hlinkClick r:id="" action="ppaction://media"/>
          </p:cNvPr>
          <p:cNvPicPr>
            <a:picLocks noChangeAspect="1"/>
          </p:cNvPicPr>
          <p:nvPr>
            <a:audioFile r:link="rId1"/>
            <p:extLst>
              <p:ext uri="{DAA4B4D4-6D71-4841-9C94-3DE7FCFB9230}">
                <p14:media xmlns:p14="http://schemas.microsoft.com/office/powerpoint/2010/main" r:embed="rId2">
                  <p14:trim end="8965.4375"/>
                </p14:media>
              </p:ext>
            </p:extLst>
          </p:nvPr>
        </p:nvPicPr>
        <p:blipFill>
          <a:blip r:embed="rId5"/>
          <a:stretch>
            <a:fillRect/>
          </a:stretch>
        </p:blipFill>
        <p:spPr>
          <a:xfrm>
            <a:off x="12376150" y="6289675"/>
            <a:ext cx="487363" cy="487363"/>
          </a:xfrm>
          <a:prstGeom prst="rect">
            <a:avLst/>
          </a:prstGeom>
        </p:spPr>
      </p:pic>
      <p:pic>
        <p:nvPicPr>
          <p:cNvPr id="22" name="Picture 21"/>
          <p:cNvPicPr>
            <a:picLocks noChangeAspect="1"/>
          </p:cNvPicPr>
          <p:nvPr/>
        </p:nvPicPr>
        <p:blipFill>
          <a:blip r:embed="rId6"/>
          <a:stretch>
            <a:fillRect/>
          </a:stretch>
        </p:blipFill>
        <p:spPr>
          <a:xfrm>
            <a:off x="404724" y="3413586"/>
            <a:ext cx="729748" cy="2060862"/>
          </a:xfrm>
          <a:prstGeom prst="rect">
            <a:avLst/>
          </a:prstGeom>
        </p:spPr>
      </p:pic>
      <p:grpSp>
        <p:nvGrpSpPr>
          <p:cNvPr id="11" name="Group 10"/>
          <p:cNvGrpSpPr/>
          <p:nvPr/>
        </p:nvGrpSpPr>
        <p:grpSpPr>
          <a:xfrm>
            <a:off x="180294" y="4247211"/>
            <a:ext cx="1477758" cy="647701"/>
            <a:chOff x="180294" y="4247211"/>
            <a:chExt cx="1477758" cy="647701"/>
          </a:xfrm>
        </p:grpSpPr>
        <p:pic>
          <p:nvPicPr>
            <p:cNvPr id="24" name="Picture 2" descr="Full Size Sheet Pan (18 x 26, Aluminum) - WebstaurantStore"/>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28700" b="72500" l="0" r="100000">
                          <a14:foregroundMark x1="4700" y1="47300" x2="57200" y2="35000"/>
                        </a14:backgroundRemoval>
                      </a14:imgEffect>
                    </a14:imgLayer>
                  </a14:imgProps>
                </a:ext>
                <a:ext uri="{28A0092B-C50C-407E-A947-70E740481C1C}">
                  <a14:useLocalDpi xmlns:a14="http://schemas.microsoft.com/office/drawing/2010/main" val="0"/>
                </a:ext>
              </a:extLst>
            </a:blip>
            <a:srcRect t="28683" b="27487"/>
            <a:stretch/>
          </p:blipFill>
          <p:spPr bwMode="auto">
            <a:xfrm>
              <a:off x="180294" y="4247211"/>
              <a:ext cx="1477758" cy="6477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Quarter Pounder with Cheese - 100% Beef Burger | McDonald's UK"/>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9129" b="74019" l="10000" r="90000"/>
                      </a14:imgEffect>
                    </a14:imgLayer>
                  </a14:imgProps>
                </a:ext>
                <a:ext uri="{28A0092B-C50C-407E-A947-70E740481C1C}">
                  <a14:useLocalDpi xmlns:a14="http://schemas.microsoft.com/office/drawing/2010/main" val="0"/>
                </a:ext>
              </a:extLst>
            </a:blip>
            <a:srcRect t="23518" b="20370"/>
            <a:stretch/>
          </p:blipFill>
          <p:spPr bwMode="auto">
            <a:xfrm rot="20708810">
              <a:off x="954077" y="4326687"/>
              <a:ext cx="279509" cy="1568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Quarter Pounder with Cheese - 100% Beef Burger | McDonald's UK"/>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9129" b="74019" l="10000" r="90000"/>
                      </a14:imgEffect>
                    </a14:imgLayer>
                  </a14:imgProps>
                </a:ext>
                <a:ext uri="{28A0092B-C50C-407E-A947-70E740481C1C}">
                  <a14:useLocalDpi xmlns:a14="http://schemas.microsoft.com/office/drawing/2010/main" val="0"/>
                </a:ext>
              </a:extLst>
            </a:blip>
            <a:srcRect t="23518" b="20370"/>
            <a:stretch/>
          </p:blipFill>
          <p:spPr bwMode="auto">
            <a:xfrm rot="20708810">
              <a:off x="1075329" y="4404155"/>
              <a:ext cx="279509" cy="1568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Quarter Pounder with Cheese - 100% Beef Burger | McDonald's UK"/>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9129" b="74019" l="10000" r="90000"/>
                      </a14:imgEffect>
                    </a14:imgLayer>
                  </a14:imgProps>
                </a:ext>
                <a:ext uri="{28A0092B-C50C-407E-A947-70E740481C1C}">
                  <a14:useLocalDpi xmlns:a14="http://schemas.microsoft.com/office/drawing/2010/main" val="0"/>
                </a:ext>
              </a:extLst>
            </a:blip>
            <a:srcRect t="23518" b="20370"/>
            <a:stretch/>
          </p:blipFill>
          <p:spPr bwMode="auto">
            <a:xfrm rot="20708810">
              <a:off x="717602" y="4404155"/>
              <a:ext cx="279509" cy="15683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Quarter Pounder with Cheese - 100% Beef Burger | McDonald's UK"/>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9129" b="74019" l="10000" r="90000"/>
                      </a14:imgEffect>
                    </a14:imgLayer>
                  </a14:imgProps>
                </a:ext>
                <a:ext uri="{28A0092B-C50C-407E-A947-70E740481C1C}">
                  <a14:useLocalDpi xmlns:a14="http://schemas.microsoft.com/office/drawing/2010/main" val="0"/>
                </a:ext>
              </a:extLst>
            </a:blip>
            <a:srcRect t="23518" b="20370"/>
            <a:stretch/>
          </p:blipFill>
          <p:spPr bwMode="auto">
            <a:xfrm rot="20708810">
              <a:off x="1207276" y="4499569"/>
              <a:ext cx="279509" cy="15683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Quarter Pounder with Cheese - 100% Beef Burger | McDonald's UK"/>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9129" b="74019" l="10000" r="90000"/>
                      </a14:imgEffect>
                    </a14:imgLayer>
                  </a14:imgProps>
                </a:ext>
                <a:ext uri="{28A0092B-C50C-407E-A947-70E740481C1C}">
                  <a14:useLocalDpi xmlns:a14="http://schemas.microsoft.com/office/drawing/2010/main" val="0"/>
                </a:ext>
              </a:extLst>
            </a:blip>
            <a:srcRect t="23518" b="20370"/>
            <a:stretch/>
          </p:blipFill>
          <p:spPr bwMode="auto">
            <a:xfrm rot="20708810">
              <a:off x="896902" y="4577904"/>
              <a:ext cx="279509" cy="15683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Quarter Pounder with Cheese - 100% Beef Burger | McDonald's UK"/>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9129" b="74019" l="10000" r="90000"/>
                      </a14:imgEffect>
                    </a14:imgLayer>
                  </a14:imgProps>
                </a:ext>
                <a:ext uri="{28A0092B-C50C-407E-A947-70E740481C1C}">
                  <a14:useLocalDpi xmlns:a14="http://schemas.microsoft.com/office/drawing/2010/main" val="0"/>
                </a:ext>
              </a:extLst>
            </a:blip>
            <a:srcRect t="23518" b="20370"/>
            <a:stretch/>
          </p:blipFill>
          <p:spPr bwMode="auto">
            <a:xfrm rot="20708810">
              <a:off x="494857" y="4588720"/>
              <a:ext cx="279509" cy="15683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Quarter Pounder with Cheese - 100% Beef Burger | McDonald's UK"/>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9129" b="74019" l="10000" r="90000"/>
                      </a14:imgEffect>
                    </a14:imgLayer>
                  </a14:imgProps>
                </a:ext>
                <a:ext uri="{28A0092B-C50C-407E-A947-70E740481C1C}">
                  <a14:useLocalDpi xmlns:a14="http://schemas.microsoft.com/office/drawing/2010/main" val="0"/>
                </a:ext>
              </a:extLst>
            </a:blip>
            <a:srcRect t="23518" b="20370"/>
            <a:stretch/>
          </p:blipFill>
          <p:spPr bwMode="auto">
            <a:xfrm rot="20708810">
              <a:off x="599145" y="4670032"/>
              <a:ext cx="279509" cy="1568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Quarter Pounder with Cheese - 100% Beef Burger | McDonald's UK"/>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9129" b="74019" l="10000" r="90000"/>
                      </a14:imgEffect>
                    </a14:imgLayer>
                  </a14:imgProps>
                </a:ext>
                <a:ext uri="{28A0092B-C50C-407E-A947-70E740481C1C}">
                  <a14:useLocalDpi xmlns:a14="http://schemas.microsoft.com/office/drawing/2010/main" val="0"/>
                </a:ext>
              </a:extLst>
            </a:blip>
            <a:srcRect t="23518" b="20370"/>
            <a:stretch/>
          </p:blipFill>
          <p:spPr bwMode="auto">
            <a:xfrm rot="20708810">
              <a:off x="380909" y="4502745"/>
              <a:ext cx="279509" cy="15683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Quarter Pounder with Cheese - 100% Beef Burger | McDonald's UK"/>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29129" b="74019" l="10000" r="90000"/>
                      </a14:imgEffect>
                    </a14:imgLayer>
                  </a14:imgProps>
                </a:ext>
                <a:ext uri="{28A0092B-C50C-407E-A947-70E740481C1C}">
                  <a14:useLocalDpi xmlns:a14="http://schemas.microsoft.com/office/drawing/2010/main" val="0"/>
                </a:ext>
              </a:extLst>
            </a:blip>
            <a:srcRect t="23518" b="20370"/>
            <a:stretch/>
          </p:blipFill>
          <p:spPr bwMode="auto">
            <a:xfrm rot="20708810">
              <a:off x="801021" y="4496386"/>
              <a:ext cx="279509" cy="1568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6758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6.25E-7 4.81481E-6 L 0.23789 0.00555 " pathEditMode="relative" rAng="0" ptsTypes="AA">
                                      <p:cBhvr>
                                        <p:cTn id="6" dur="2000" fill="hold"/>
                                        <p:tgtEl>
                                          <p:spTgt spid="11"/>
                                        </p:tgtEl>
                                        <p:attrNameLst>
                                          <p:attrName>ppt_x</p:attrName>
                                          <p:attrName>ppt_y</p:attrName>
                                        </p:attrNameLst>
                                      </p:cBhvr>
                                      <p:rCtr x="11888" y="278"/>
                                    </p:animMotion>
                                  </p:childTnLst>
                                </p:cTn>
                              </p:par>
                              <p:par>
                                <p:cTn id="7" presetID="42" presetClass="path" presetSubtype="0" accel="50000" decel="50000" fill="hold" nodeType="withEffect">
                                  <p:stCondLst>
                                    <p:cond delay="0"/>
                                  </p:stCondLst>
                                  <p:childTnLst>
                                    <p:animMotion origin="layout" path="M -1.04167E-6 3.33333E-6 L 0.24024 0.00671 " pathEditMode="relative" rAng="0" ptsTypes="AA">
                                      <p:cBhvr>
                                        <p:cTn id="8" dur="2000" fill="hold"/>
                                        <p:tgtEl>
                                          <p:spTgt spid="22"/>
                                        </p:tgtEl>
                                        <p:attrNameLst>
                                          <p:attrName>ppt_x</p:attrName>
                                          <p:attrName>ppt_y</p:attrName>
                                        </p:attrNameLst>
                                      </p:cBhvr>
                                      <p:rCtr x="12005" y="324"/>
                                    </p:animMotion>
                                  </p:childTnLst>
                                </p:cTn>
                              </p:par>
                            </p:childTnLst>
                          </p:cTn>
                        </p:par>
                        <p:par>
                          <p:cTn id="9" fill="hold">
                            <p:stCondLst>
                              <p:cond delay="2000"/>
                            </p:stCondLst>
                            <p:childTnLst>
                              <p:par>
                                <p:cTn id="10" presetID="10" presetClass="exit" presetSubtype="0" fill="hold" nodeType="after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2500"/>
                            </p:stCondLst>
                            <p:childTnLst>
                              <p:par>
                                <p:cTn id="14" presetID="2" presetClass="exit" presetSubtype="8" fill="hold" nodeType="afterEffect">
                                  <p:stCondLst>
                                    <p:cond delay="0"/>
                                  </p:stCondLst>
                                  <p:childTnLst>
                                    <p:anim calcmode="lin" valueType="num">
                                      <p:cBhvr additive="base">
                                        <p:cTn id="15" dur="500"/>
                                        <p:tgtEl>
                                          <p:spTgt spid="22"/>
                                        </p:tgtEl>
                                        <p:attrNameLst>
                                          <p:attrName>ppt_x</p:attrName>
                                        </p:attrNameLst>
                                      </p:cBhvr>
                                      <p:tavLst>
                                        <p:tav tm="0">
                                          <p:val>
                                            <p:strVal val="ppt_x"/>
                                          </p:val>
                                        </p:tav>
                                        <p:tav tm="100000">
                                          <p:val>
                                            <p:strVal val="0-ppt_w/2"/>
                                          </p:val>
                                        </p:tav>
                                      </p:tavLst>
                                    </p:anim>
                                    <p:anim calcmode="lin" valueType="num">
                                      <p:cBhvr additive="base">
                                        <p:cTn id="16" dur="500"/>
                                        <p:tgtEl>
                                          <p:spTgt spid="22"/>
                                        </p:tgtEl>
                                        <p:attrNameLst>
                                          <p:attrName>ppt_y</p:attrName>
                                        </p:attrNameLst>
                                      </p:cBhvr>
                                      <p:tavLst>
                                        <p:tav tm="0">
                                          <p:val>
                                            <p:strVal val="ppt_y"/>
                                          </p:val>
                                        </p:tav>
                                        <p:tav tm="100000">
                                          <p:val>
                                            <p:strVal val="ppt_y"/>
                                          </p:val>
                                        </p:tav>
                                      </p:tavLst>
                                    </p:anim>
                                    <p:set>
                                      <p:cBhvr>
                                        <p:cTn id="17" dur="1" fill="hold">
                                          <p:stCondLst>
                                            <p:cond delay="499"/>
                                          </p:stCondLst>
                                        </p:cTn>
                                        <p:tgtEl>
                                          <p:spTgt spid="22"/>
                                        </p:tgtEl>
                                        <p:attrNameLst>
                                          <p:attrName>style.visibility</p:attrName>
                                        </p:attrNameLst>
                                      </p:cBhvr>
                                      <p:to>
                                        <p:strVal val="hidden"/>
                                      </p:to>
                                    </p:set>
                                  </p:childTnLst>
                                </p:cTn>
                              </p:par>
                            </p:childTnLst>
                          </p:cTn>
                        </p:par>
                        <p:par>
                          <p:cTn id="18" fill="hold">
                            <p:stCondLst>
                              <p:cond delay="3000"/>
                            </p:stCondLst>
                            <p:childTnLst>
                              <p:par>
                                <p:cTn id="19" presetID="1" presetClass="mediacall" presetSubtype="0" fill="hold" nodeType="afterEffect">
                                  <p:stCondLst>
                                    <p:cond delay="0"/>
                                  </p:stCondLst>
                                  <p:childTnLst>
                                    <p:cmd type="call" cmd="playFrom(0.0)">
                                      <p:cBhvr>
                                        <p:cTn id="20" dur="3312" fill="hold"/>
                                        <p:tgtEl>
                                          <p:spTgt spid="35"/>
                                        </p:tgtEl>
                                      </p:cBhvr>
                                    </p:cmd>
                                  </p:childTnLst>
                                </p:cTn>
                              </p:par>
                              <p:par>
                                <p:cTn id="21" presetID="6" presetClass="entr" presetSubtype="32"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out)">
                                      <p:cBhvr>
                                        <p:cTn id="23" dur="25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5"/>
                </p:tgtEl>
              </p:cMediaNode>
            </p:audio>
          </p:childTnLst>
        </p:cTn>
      </p:par>
    </p:tnLst>
    <p:bldLst>
      <p:bldP spid="4"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 y="200085"/>
            <a:ext cx="11001374" cy="1233918"/>
            <a:chOff x="219919" y="255270"/>
            <a:chExt cx="10544537" cy="1233918"/>
          </a:xfrm>
          <a:solidFill>
            <a:srgbClr val="EB6225"/>
          </a:solidFill>
        </p:grpSpPr>
        <p:sp>
          <p:nvSpPr>
            <p:cNvPr id="9" name="Chevron 8"/>
            <p:cNvSpPr/>
            <p:nvPr/>
          </p:nvSpPr>
          <p:spPr>
            <a:xfrm flipH="1">
              <a:off x="9942653" y="255270"/>
              <a:ext cx="821803" cy="1233918"/>
            </a:xfrm>
            <a:prstGeom prst="chevron">
              <a:avLst>
                <a:gd name="adj" fmla="val 4859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19919" y="255270"/>
              <a:ext cx="10133635" cy="123391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193341"/>
            <a:ext cx="10515600" cy="1233918"/>
          </a:xfrm>
        </p:spPr>
        <p:txBody>
          <a:bodyPr/>
          <a:lstStyle/>
          <a:p>
            <a:r>
              <a:rPr lang="en-US" b="1" dirty="0">
                <a:solidFill>
                  <a:schemeClr val="bg1"/>
                </a:solidFill>
                <a:latin typeface="Microsoft JhengHei UI"/>
                <a:ea typeface="Microsoft JhengHei UI"/>
              </a:rPr>
              <a:t>Resource Waste</a:t>
            </a:r>
            <a:endParaRPr lang="en-US" b="1" dirty="0">
              <a:solidFill>
                <a:schemeClr val="bg1"/>
              </a:solidFill>
              <a:latin typeface="Microsoft JhengHei UI" panose="020B0604030504040204" pitchFamily="34" charset="-120"/>
              <a:ea typeface="Microsoft JhengHei UI" panose="020B0604030504040204" pitchFamily="34" charset="-120"/>
            </a:endParaRPr>
          </a:p>
        </p:txBody>
      </p:sp>
      <p:sp>
        <p:nvSpPr>
          <p:cNvPr id="3" name="Content Placeholder 2"/>
          <p:cNvSpPr>
            <a:spLocks noGrp="1"/>
          </p:cNvSpPr>
          <p:nvPr>
            <p:ph idx="1"/>
          </p:nvPr>
        </p:nvSpPr>
        <p:spPr>
          <a:xfrm>
            <a:off x="600075" y="1804553"/>
            <a:ext cx="11187809" cy="1623666"/>
          </a:xfrm>
        </p:spPr>
        <p:txBody>
          <a:bodyPr vert="horz" lIns="91440" tIns="45720" rIns="91440" bIns="45720" rtlCol="0" anchor="t">
            <a:normAutofit/>
          </a:bodyPr>
          <a:lstStyle/>
          <a:p>
            <a:pPr marL="0" indent="0">
              <a:buNone/>
            </a:pPr>
            <a:r>
              <a:rPr lang="en-US" sz="3200" dirty="0"/>
              <a:t>Our kitchen equipment utilizes a lot of energy. We are responsible for managing all the resources in our cafeterias; food, labor, water, electricity, and gas.  </a:t>
            </a:r>
            <a:endParaRPr lang="en-US" sz="3200" dirty="0">
              <a:cs typeface="Calibri"/>
            </a:endParaRPr>
          </a:p>
        </p:txBody>
      </p:sp>
      <p:sp>
        <p:nvSpPr>
          <p:cNvPr id="13" name="Content Placeholder 2"/>
          <p:cNvSpPr txBox="1">
            <a:spLocks/>
          </p:cNvSpPr>
          <p:nvPr/>
        </p:nvSpPr>
        <p:spPr>
          <a:xfrm>
            <a:off x="1110690" y="3427373"/>
            <a:ext cx="7217466" cy="19339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20B0604020202020204" pitchFamily="34" charset="0"/>
              <a:buChar char="Ø"/>
            </a:pPr>
            <a:r>
              <a:rPr lang="en-US" sz="3000" dirty="0">
                <a:cs typeface="Calibri"/>
              </a:rPr>
              <a:t>When making lunch at home, do you turn on the oven first thing in the morning?</a:t>
            </a:r>
            <a:endParaRPr lang="en-US" sz="3000">
              <a:cs typeface="Calibri"/>
            </a:endParaRPr>
          </a:p>
          <a:p>
            <a:pPr marL="457200" indent="-457200">
              <a:buFont typeface="Wingdings" panose="020B0604020202020204" pitchFamily="34" charset="0"/>
              <a:buChar char="Ø"/>
            </a:pPr>
            <a:r>
              <a:rPr lang="en-US" sz="3000" dirty="0">
                <a:cs typeface="Calibri"/>
              </a:rPr>
              <a:t>Are you comfortable leaving the water run in sink longer than necessary?</a:t>
            </a:r>
          </a:p>
          <a:p>
            <a:pPr marL="0" indent="0">
              <a:buNone/>
            </a:pPr>
            <a:endParaRPr lang="en-US" sz="3200" dirty="0">
              <a:cs typeface="Calibri"/>
            </a:endParaRPr>
          </a:p>
          <a:p>
            <a:pPr marL="0" indent="0">
              <a:buNone/>
            </a:pPr>
            <a:endParaRPr lang="en-US" sz="3200" dirty="0">
              <a:cs typeface="Calibri"/>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9595" y="3420612"/>
            <a:ext cx="1094851" cy="1941266"/>
          </a:xfrm>
          <a:prstGeom prst="rect">
            <a:avLst/>
          </a:prstGeom>
        </p:spPr>
      </p:pic>
      <p:sp>
        <p:nvSpPr>
          <p:cNvPr id="21" name="Content Placeholder 2">
            <a:extLst>
              <a:ext uri="{FF2B5EF4-FFF2-40B4-BE49-F238E27FC236}">
                <a16:creationId xmlns:a16="http://schemas.microsoft.com/office/drawing/2014/main" id="{4774A1BF-A501-C833-3DBF-70168EB08264}"/>
              </a:ext>
            </a:extLst>
          </p:cNvPr>
          <p:cNvSpPr txBox="1">
            <a:spLocks/>
          </p:cNvSpPr>
          <p:nvPr/>
        </p:nvSpPr>
        <p:spPr>
          <a:xfrm>
            <a:off x="907286" y="5727699"/>
            <a:ext cx="11187809" cy="87210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t>Let's all be responsible with our resources. Do not be wasteful. </a:t>
            </a:r>
            <a:endParaRPr lang="en-US" sz="3200" dirty="0">
              <a:cs typeface="Calibri"/>
            </a:endParaRPr>
          </a:p>
        </p:txBody>
      </p:sp>
      <p:pic>
        <p:nvPicPr>
          <p:cNvPr id="23" name="Picture 37" descr="A picture containing icon&#10;&#10;Description automatically generated">
            <a:extLst>
              <a:ext uri="{FF2B5EF4-FFF2-40B4-BE49-F238E27FC236}">
                <a16:creationId xmlns:a16="http://schemas.microsoft.com/office/drawing/2014/main" id="{403B8A88-DE2C-6C97-8ED2-739E9226FC1F}"/>
              </a:ext>
            </a:extLst>
          </p:cNvPr>
          <p:cNvPicPr>
            <a:picLocks noChangeAspect="1"/>
          </p:cNvPicPr>
          <p:nvPr/>
        </p:nvPicPr>
        <p:blipFill>
          <a:blip r:embed="rId3"/>
          <a:stretch>
            <a:fillRect/>
          </a:stretch>
        </p:blipFill>
        <p:spPr>
          <a:xfrm>
            <a:off x="8419578" y="3424825"/>
            <a:ext cx="1730680" cy="2033391"/>
          </a:xfrm>
          <a:prstGeom prst="rect">
            <a:avLst/>
          </a:prstGeom>
        </p:spPr>
      </p:pic>
    </p:spTree>
    <p:extLst>
      <p:ext uri="{BB962C8B-B14F-4D97-AF65-F5344CB8AC3E}">
        <p14:creationId xmlns:p14="http://schemas.microsoft.com/office/powerpoint/2010/main" val="343173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 y="200085"/>
            <a:ext cx="11001374" cy="1233918"/>
            <a:chOff x="219919" y="255270"/>
            <a:chExt cx="10544537" cy="1233918"/>
          </a:xfrm>
          <a:solidFill>
            <a:schemeClr val="accent5">
              <a:lumMod val="75000"/>
            </a:schemeClr>
          </a:solidFill>
        </p:grpSpPr>
        <p:sp>
          <p:nvSpPr>
            <p:cNvPr id="9" name="Chevron 8"/>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20422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Customer Focus</a:t>
            </a:r>
          </a:p>
        </p:txBody>
      </p:sp>
      <p:sp>
        <p:nvSpPr>
          <p:cNvPr id="3" name="Content Placeholder 2"/>
          <p:cNvSpPr>
            <a:spLocks noGrp="1"/>
          </p:cNvSpPr>
          <p:nvPr>
            <p:ph idx="1"/>
          </p:nvPr>
        </p:nvSpPr>
        <p:spPr>
          <a:xfrm>
            <a:off x="600075" y="2025650"/>
            <a:ext cx="6400800" cy="4470400"/>
          </a:xfrm>
        </p:spPr>
        <p:txBody>
          <a:bodyPr>
            <a:normAutofit/>
          </a:bodyPr>
          <a:lstStyle/>
          <a:p>
            <a:pPr marL="0" indent="0">
              <a:buNone/>
            </a:pPr>
            <a:r>
              <a:rPr lang="en-US" sz="3200" dirty="0"/>
              <a:t>Café LA continues to seek the input from our customers. Student voices are helping to drive menu options and variety. </a:t>
            </a:r>
          </a:p>
          <a:p>
            <a:pPr marL="0" indent="0">
              <a:buNone/>
            </a:pPr>
            <a:r>
              <a:rPr lang="en-US" sz="3200" dirty="0"/>
              <a:t>We encourage managers to take feedback from customers and send suggestions to Central Office for menu ideas. </a:t>
            </a:r>
          </a:p>
        </p:txBody>
      </p:sp>
      <p:pic>
        <p:nvPicPr>
          <p:cNvPr id="6146" name="Picture 2" descr="23,603 Diverse High School Students Stock Photos, Pictures &amp; Royalty-Free  Images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l="4960" r="7142"/>
          <a:stretch/>
        </p:blipFill>
        <p:spPr bwMode="auto">
          <a:xfrm>
            <a:off x="6819899" y="2173380"/>
            <a:ext cx="4769097" cy="33892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812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 y="200085"/>
            <a:ext cx="11001374" cy="1233918"/>
            <a:chOff x="219919" y="255270"/>
            <a:chExt cx="10544537" cy="1233918"/>
          </a:xfrm>
          <a:solidFill>
            <a:schemeClr val="accent5">
              <a:lumMod val="75000"/>
            </a:schemeClr>
          </a:solidFill>
        </p:grpSpPr>
        <p:sp>
          <p:nvSpPr>
            <p:cNvPr id="9" name="Chevron 8"/>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20422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Response to Feedback</a:t>
            </a:r>
          </a:p>
        </p:txBody>
      </p:sp>
      <p:sp>
        <p:nvSpPr>
          <p:cNvPr id="3" name="Content Placeholder 2"/>
          <p:cNvSpPr>
            <a:spLocks noGrp="1"/>
          </p:cNvSpPr>
          <p:nvPr>
            <p:ph idx="1"/>
          </p:nvPr>
        </p:nvSpPr>
        <p:spPr>
          <a:xfrm>
            <a:off x="600075" y="1825625"/>
            <a:ext cx="10515600" cy="1069975"/>
          </a:xfrm>
        </p:spPr>
        <p:txBody>
          <a:bodyPr>
            <a:normAutofit/>
          </a:bodyPr>
          <a:lstStyle/>
          <a:p>
            <a:pPr marL="0" indent="0">
              <a:buNone/>
            </a:pPr>
            <a:r>
              <a:rPr lang="en-US" sz="3200" dirty="0"/>
              <a:t>A common response from customers was a request for more options during meal services. </a:t>
            </a:r>
          </a:p>
        </p:txBody>
      </p:sp>
      <p:pic>
        <p:nvPicPr>
          <p:cNvPr id="7170" name="Picture 2" descr="California launches largest free school lunch program in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2947" y="2995005"/>
            <a:ext cx="5962728" cy="33524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600075" y="2909280"/>
            <a:ext cx="4038600" cy="20961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Café LA will now be offering a wider variety of entrees during both BIC and Lunch. </a:t>
            </a:r>
          </a:p>
        </p:txBody>
      </p:sp>
    </p:spTree>
    <p:extLst>
      <p:ext uri="{BB962C8B-B14F-4D97-AF65-F5344CB8AC3E}">
        <p14:creationId xmlns:p14="http://schemas.microsoft.com/office/powerpoint/2010/main" val="269051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 y="200085"/>
            <a:ext cx="11001374" cy="1233918"/>
            <a:chOff x="219919" y="255270"/>
            <a:chExt cx="10544537" cy="1233918"/>
          </a:xfrm>
          <a:solidFill>
            <a:schemeClr val="accent5">
              <a:lumMod val="75000"/>
            </a:schemeClr>
          </a:solidFill>
        </p:grpSpPr>
        <p:sp>
          <p:nvSpPr>
            <p:cNvPr id="9" name="Chevron 8"/>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20422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BIC Breakfast Options</a:t>
            </a:r>
          </a:p>
        </p:txBody>
      </p:sp>
      <p:sp>
        <p:nvSpPr>
          <p:cNvPr id="3" name="Content Placeholder 2"/>
          <p:cNvSpPr>
            <a:spLocks noGrp="1"/>
          </p:cNvSpPr>
          <p:nvPr>
            <p:ph idx="1"/>
          </p:nvPr>
        </p:nvSpPr>
        <p:spPr>
          <a:xfrm>
            <a:off x="485776" y="1734185"/>
            <a:ext cx="10515600" cy="633095"/>
          </a:xfrm>
        </p:spPr>
        <p:txBody>
          <a:bodyPr>
            <a:normAutofit/>
          </a:bodyPr>
          <a:lstStyle/>
          <a:p>
            <a:pPr marL="0" indent="0">
              <a:buNone/>
            </a:pPr>
            <a:r>
              <a:rPr lang="en-US" sz="3200" dirty="0"/>
              <a:t>BIC returns this school year with 2 entrée options everyday.</a:t>
            </a:r>
          </a:p>
        </p:txBody>
      </p:sp>
      <p:sp>
        <p:nvSpPr>
          <p:cNvPr id="7" name="Content Placeholder 2"/>
          <p:cNvSpPr txBox="1">
            <a:spLocks/>
          </p:cNvSpPr>
          <p:nvPr/>
        </p:nvSpPr>
        <p:spPr>
          <a:xfrm>
            <a:off x="6047506" y="2846200"/>
            <a:ext cx="5084601" cy="2648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Breakfast will have 2 entrées </a:t>
            </a:r>
          </a:p>
          <a:p>
            <a:pPr marL="914400" lvl="2" indent="-457200"/>
            <a:r>
              <a:rPr lang="en-US" sz="2800" dirty="0"/>
              <a:t>1 entrée will be either cereal or yogurt</a:t>
            </a:r>
          </a:p>
          <a:p>
            <a:pPr marL="457200" indent="-457200">
              <a:buFont typeface="Wingdings" panose="05000000000000000000" pitchFamily="2" charset="2"/>
              <a:buChar char="Ø"/>
            </a:pPr>
            <a:r>
              <a:rPr lang="en-US" sz="3000" dirty="0"/>
              <a:t>2 fruit options </a:t>
            </a:r>
          </a:p>
          <a:p>
            <a:pPr marL="457200" indent="-457200">
              <a:buFont typeface="Wingdings" panose="05000000000000000000" pitchFamily="2" charset="2"/>
              <a:buChar char="Ø"/>
            </a:pPr>
            <a:r>
              <a:rPr lang="en-US" sz="3000" dirty="0"/>
              <a:t>2 options of milk </a:t>
            </a:r>
          </a:p>
        </p:txBody>
      </p:sp>
      <p:pic>
        <p:nvPicPr>
          <p:cNvPr id="4" name="Picture 3"/>
          <p:cNvPicPr>
            <a:picLocks noChangeAspect="1"/>
          </p:cNvPicPr>
          <p:nvPr/>
        </p:nvPicPr>
        <p:blipFill>
          <a:blip r:embed="rId2"/>
          <a:stretch>
            <a:fillRect/>
          </a:stretch>
        </p:blipFill>
        <p:spPr>
          <a:xfrm>
            <a:off x="1719472" y="2458720"/>
            <a:ext cx="4012801" cy="4124960"/>
          </a:xfrm>
          <a:prstGeom prst="rect">
            <a:avLst/>
          </a:prstGeom>
          <a:ln>
            <a:solidFill>
              <a:schemeClr val="tx1"/>
            </a:solidFill>
          </a:ln>
        </p:spPr>
      </p:pic>
    </p:spTree>
    <p:extLst>
      <p:ext uri="{BB962C8B-B14F-4D97-AF65-F5344CB8AC3E}">
        <p14:creationId xmlns:p14="http://schemas.microsoft.com/office/powerpoint/2010/main" val="1362833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 y="200085"/>
            <a:ext cx="11001374" cy="1233918"/>
            <a:chOff x="219919" y="255270"/>
            <a:chExt cx="10544537" cy="1233918"/>
          </a:xfrm>
          <a:solidFill>
            <a:schemeClr val="accent5">
              <a:lumMod val="75000"/>
            </a:schemeClr>
          </a:solidFill>
        </p:grpSpPr>
        <p:sp>
          <p:nvSpPr>
            <p:cNvPr id="9" name="Chevron 8"/>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20422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Lunch K – 5 Options</a:t>
            </a:r>
          </a:p>
        </p:txBody>
      </p:sp>
      <p:sp>
        <p:nvSpPr>
          <p:cNvPr id="3" name="Content Placeholder 2"/>
          <p:cNvSpPr>
            <a:spLocks noGrp="1"/>
          </p:cNvSpPr>
          <p:nvPr>
            <p:ph idx="1"/>
          </p:nvPr>
        </p:nvSpPr>
        <p:spPr>
          <a:xfrm>
            <a:off x="600074" y="1825625"/>
            <a:ext cx="11002645" cy="633095"/>
          </a:xfrm>
        </p:spPr>
        <p:txBody>
          <a:bodyPr>
            <a:normAutofit/>
          </a:bodyPr>
          <a:lstStyle/>
          <a:p>
            <a:pPr marL="0" indent="0">
              <a:buNone/>
            </a:pPr>
            <a:r>
              <a:rPr lang="en-US" sz="3200" dirty="0"/>
              <a:t>Elementary sites will have 3 entrée options everyday </a:t>
            </a:r>
          </a:p>
        </p:txBody>
      </p:sp>
      <p:sp>
        <p:nvSpPr>
          <p:cNvPr id="7" name="Content Placeholder 2"/>
          <p:cNvSpPr txBox="1">
            <a:spLocks/>
          </p:cNvSpPr>
          <p:nvPr/>
        </p:nvSpPr>
        <p:spPr>
          <a:xfrm>
            <a:off x="6047506" y="2621280"/>
            <a:ext cx="5352014" cy="40335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200" dirty="0"/>
              <a:t>Entrée 1: rotating options</a:t>
            </a:r>
          </a:p>
          <a:p>
            <a:pPr marL="457200" indent="-457200">
              <a:buFont typeface="Wingdings" panose="05000000000000000000" pitchFamily="2" charset="2"/>
              <a:buChar char="Ø"/>
            </a:pPr>
            <a:r>
              <a:rPr lang="en-US" sz="3200" dirty="0"/>
              <a:t>Entrée 2: Café LA favorites</a:t>
            </a:r>
          </a:p>
          <a:p>
            <a:pPr marL="457200" indent="-457200">
              <a:buFont typeface="Wingdings" panose="05000000000000000000" pitchFamily="2" charset="2"/>
              <a:buChar char="Ø"/>
            </a:pPr>
            <a:r>
              <a:rPr lang="en-US" sz="3200" dirty="0"/>
              <a:t>Entrée 3 will be either:</a:t>
            </a:r>
          </a:p>
          <a:p>
            <a:pPr lvl="1"/>
            <a:r>
              <a:rPr lang="en-US" sz="2800" dirty="0"/>
              <a:t>Sandwich, salad or yogurt and granola</a:t>
            </a:r>
          </a:p>
          <a:p>
            <a:pPr marL="457200" indent="-457200">
              <a:buFont typeface="Wingdings" panose="05000000000000000000" pitchFamily="2" charset="2"/>
              <a:buChar char="Ø"/>
            </a:pPr>
            <a:r>
              <a:rPr lang="en-US" sz="3200" dirty="0"/>
              <a:t>2 vegetable options</a:t>
            </a:r>
          </a:p>
          <a:p>
            <a:pPr marL="457200" indent="-457200">
              <a:buFont typeface="Wingdings" panose="05000000000000000000" pitchFamily="2" charset="2"/>
              <a:buChar char="Ø"/>
            </a:pPr>
            <a:r>
              <a:rPr lang="en-US" sz="3200" dirty="0"/>
              <a:t>1 fruit option </a:t>
            </a:r>
          </a:p>
          <a:p>
            <a:pPr marL="457200" indent="-457200">
              <a:buFont typeface="Wingdings" panose="05000000000000000000" pitchFamily="2" charset="2"/>
              <a:buChar char="Ø"/>
            </a:pPr>
            <a:r>
              <a:rPr lang="en-US" sz="3200" dirty="0"/>
              <a:t>Milk </a:t>
            </a:r>
          </a:p>
        </p:txBody>
      </p:sp>
      <p:grpSp>
        <p:nvGrpSpPr>
          <p:cNvPr id="6" name="Group 5"/>
          <p:cNvGrpSpPr/>
          <p:nvPr/>
        </p:nvGrpSpPr>
        <p:grpSpPr>
          <a:xfrm>
            <a:off x="485776" y="2846200"/>
            <a:ext cx="5451520" cy="3423920"/>
            <a:chOff x="485776" y="2621280"/>
            <a:chExt cx="5451520" cy="3423920"/>
          </a:xfrm>
        </p:grpSpPr>
        <p:pic>
          <p:nvPicPr>
            <p:cNvPr id="4" name="Picture 3"/>
            <p:cNvPicPr>
              <a:picLocks noChangeAspect="1"/>
            </p:cNvPicPr>
            <p:nvPr/>
          </p:nvPicPr>
          <p:blipFill>
            <a:blip r:embed="rId2"/>
            <a:stretch>
              <a:fillRect/>
            </a:stretch>
          </p:blipFill>
          <p:spPr>
            <a:xfrm>
              <a:off x="485776" y="2621280"/>
              <a:ext cx="5447432" cy="1603375"/>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485776" y="4224655"/>
              <a:ext cx="5451520" cy="1820545"/>
            </a:xfrm>
            <a:prstGeom prst="rect">
              <a:avLst/>
            </a:prstGeom>
            <a:ln>
              <a:solidFill>
                <a:schemeClr val="tx1"/>
              </a:solidFill>
            </a:ln>
          </p:spPr>
        </p:pic>
      </p:grpSp>
    </p:spTree>
    <p:extLst>
      <p:ext uri="{BB962C8B-B14F-4D97-AF65-F5344CB8AC3E}">
        <p14:creationId xmlns:p14="http://schemas.microsoft.com/office/powerpoint/2010/main" val="30552910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 y="200085"/>
            <a:ext cx="11001374" cy="1233918"/>
            <a:chOff x="219919" y="255270"/>
            <a:chExt cx="10544537" cy="1233918"/>
          </a:xfrm>
          <a:solidFill>
            <a:schemeClr val="accent5">
              <a:lumMod val="75000"/>
            </a:schemeClr>
          </a:solidFill>
        </p:grpSpPr>
        <p:sp>
          <p:nvSpPr>
            <p:cNvPr id="9" name="Chevron 8"/>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20422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Lunch 6 – 8 Options</a:t>
            </a:r>
          </a:p>
        </p:txBody>
      </p:sp>
      <p:sp>
        <p:nvSpPr>
          <p:cNvPr id="3" name="Content Placeholder 2"/>
          <p:cNvSpPr>
            <a:spLocks noGrp="1"/>
          </p:cNvSpPr>
          <p:nvPr>
            <p:ph idx="1"/>
          </p:nvPr>
        </p:nvSpPr>
        <p:spPr>
          <a:xfrm>
            <a:off x="600074" y="1825625"/>
            <a:ext cx="11268076" cy="633095"/>
          </a:xfrm>
        </p:spPr>
        <p:txBody>
          <a:bodyPr>
            <a:normAutofit/>
          </a:bodyPr>
          <a:lstStyle/>
          <a:p>
            <a:pPr marL="0" indent="0">
              <a:buNone/>
            </a:pPr>
            <a:r>
              <a:rPr lang="en-US" sz="3200" dirty="0"/>
              <a:t>Secondary sites grades 6 – 8 must have 3 entrée options everyday </a:t>
            </a:r>
          </a:p>
        </p:txBody>
      </p:sp>
      <p:sp>
        <p:nvSpPr>
          <p:cNvPr id="11" name="Content Placeholder 2"/>
          <p:cNvSpPr txBox="1">
            <a:spLocks/>
          </p:cNvSpPr>
          <p:nvPr/>
        </p:nvSpPr>
        <p:spPr>
          <a:xfrm>
            <a:off x="5858035" y="2613042"/>
            <a:ext cx="6202159" cy="40335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200" dirty="0"/>
              <a:t>Entrée 1: rotating options</a:t>
            </a:r>
          </a:p>
          <a:p>
            <a:pPr marL="457200" indent="-457200">
              <a:buFont typeface="Wingdings" panose="05000000000000000000" pitchFamily="2" charset="2"/>
              <a:buChar char="Ø"/>
            </a:pPr>
            <a:r>
              <a:rPr lang="en-US" sz="3200" dirty="0"/>
              <a:t>Entrée 2: Café LA favorites</a:t>
            </a:r>
          </a:p>
          <a:p>
            <a:pPr marL="457200" indent="-457200">
              <a:buFont typeface="Wingdings" panose="05000000000000000000" pitchFamily="2" charset="2"/>
              <a:buChar char="Ø"/>
            </a:pPr>
            <a:r>
              <a:rPr lang="en-US" sz="3200" dirty="0"/>
              <a:t>Entrée 3: Salad</a:t>
            </a:r>
          </a:p>
          <a:p>
            <a:pPr marL="457200" indent="-457200">
              <a:buFont typeface="Wingdings" panose="05000000000000000000" pitchFamily="2" charset="2"/>
              <a:buChar char="Ø"/>
            </a:pPr>
            <a:r>
              <a:rPr lang="en-US" sz="3200" dirty="0"/>
              <a:t>Entrée 4: Cold sandwich </a:t>
            </a:r>
          </a:p>
          <a:p>
            <a:pPr marL="457200" indent="-457200">
              <a:buFont typeface="Wingdings" panose="05000000000000000000" pitchFamily="2" charset="2"/>
              <a:buChar char="Ø"/>
            </a:pPr>
            <a:r>
              <a:rPr lang="en-US" sz="3200" dirty="0"/>
              <a:t>2 vegetable options</a:t>
            </a:r>
          </a:p>
          <a:p>
            <a:pPr marL="457200" indent="-457200">
              <a:buFont typeface="Wingdings" panose="05000000000000000000" pitchFamily="2" charset="2"/>
              <a:buChar char="Ø"/>
            </a:pPr>
            <a:r>
              <a:rPr lang="en-US" sz="3200" dirty="0"/>
              <a:t>1 fruit option </a:t>
            </a:r>
          </a:p>
          <a:p>
            <a:pPr marL="457200" indent="-457200">
              <a:buFont typeface="Wingdings" panose="05000000000000000000" pitchFamily="2" charset="2"/>
              <a:buChar char="Ø"/>
            </a:pPr>
            <a:r>
              <a:rPr lang="en-US" sz="3200" dirty="0"/>
              <a:t>Milk </a:t>
            </a:r>
          </a:p>
        </p:txBody>
      </p:sp>
      <p:grpSp>
        <p:nvGrpSpPr>
          <p:cNvPr id="14" name="Group 13"/>
          <p:cNvGrpSpPr/>
          <p:nvPr/>
        </p:nvGrpSpPr>
        <p:grpSpPr>
          <a:xfrm>
            <a:off x="600074" y="2733041"/>
            <a:ext cx="5010785" cy="2825913"/>
            <a:chOff x="600074" y="2733041"/>
            <a:chExt cx="5010785" cy="2825913"/>
          </a:xfrm>
        </p:grpSpPr>
        <p:grpSp>
          <p:nvGrpSpPr>
            <p:cNvPr id="12" name="Group 11"/>
            <p:cNvGrpSpPr/>
            <p:nvPr/>
          </p:nvGrpSpPr>
          <p:grpSpPr>
            <a:xfrm>
              <a:off x="600074" y="2733041"/>
              <a:ext cx="5010785" cy="2640783"/>
              <a:chOff x="485776" y="2621281"/>
              <a:chExt cx="5010785" cy="2640783"/>
            </a:xfrm>
          </p:grpSpPr>
          <p:pic>
            <p:nvPicPr>
              <p:cNvPr id="5" name="Picture 4"/>
              <p:cNvPicPr>
                <a:picLocks noChangeAspect="1"/>
              </p:cNvPicPr>
              <p:nvPr/>
            </p:nvPicPr>
            <p:blipFill>
              <a:blip r:embed="rId2"/>
              <a:stretch>
                <a:fillRect/>
              </a:stretch>
            </p:blipFill>
            <p:spPr>
              <a:xfrm>
                <a:off x="485776" y="2621281"/>
                <a:ext cx="5010784" cy="1427004"/>
              </a:xfrm>
              <a:prstGeom prst="rect">
                <a:avLst/>
              </a:prstGeom>
              <a:ln>
                <a:solidFill>
                  <a:schemeClr val="tx1"/>
                </a:solidFill>
              </a:ln>
            </p:spPr>
          </p:pic>
          <p:pic>
            <p:nvPicPr>
              <p:cNvPr id="6" name="Picture 5"/>
              <p:cNvPicPr>
                <a:picLocks noChangeAspect="1"/>
              </p:cNvPicPr>
              <p:nvPr/>
            </p:nvPicPr>
            <p:blipFill>
              <a:blip r:embed="rId3"/>
              <a:stretch>
                <a:fillRect/>
              </a:stretch>
            </p:blipFill>
            <p:spPr>
              <a:xfrm>
                <a:off x="493201" y="4048286"/>
                <a:ext cx="5003360" cy="1213778"/>
              </a:xfrm>
              <a:prstGeom prst="rect">
                <a:avLst/>
              </a:prstGeom>
              <a:ln>
                <a:solidFill>
                  <a:schemeClr val="tx1"/>
                </a:solidFill>
              </a:ln>
            </p:spPr>
          </p:pic>
        </p:grpSp>
        <p:pic>
          <p:nvPicPr>
            <p:cNvPr id="13" name="Picture 12"/>
            <p:cNvPicPr>
              <a:picLocks noChangeAspect="1"/>
            </p:cNvPicPr>
            <p:nvPr/>
          </p:nvPicPr>
          <p:blipFill>
            <a:blip r:embed="rId4"/>
            <a:stretch>
              <a:fillRect/>
            </a:stretch>
          </p:blipFill>
          <p:spPr>
            <a:xfrm>
              <a:off x="607499" y="5414453"/>
              <a:ext cx="5003359" cy="144501"/>
            </a:xfrm>
            <a:prstGeom prst="rect">
              <a:avLst/>
            </a:prstGeom>
            <a:ln>
              <a:solidFill>
                <a:schemeClr val="tx1"/>
              </a:solidFill>
            </a:ln>
          </p:spPr>
        </p:pic>
      </p:grpSp>
    </p:spTree>
    <p:extLst>
      <p:ext uri="{BB962C8B-B14F-4D97-AF65-F5344CB8AC3E}">
        <p14:creationId xmlns:p14="http://schemas.microsoft.com/office/powerpoint/2010/main" val="2652146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 y="200085"/>
            <a:ext cx="11001374" cy="1233918"/>
            <a:chOff x="219919" y="255270"/>
            <a:chExt cx="10544537" cy="1233918"/>
          </a:xfrm>
          <a:solidFill>
            <a:schemeClr val="accent5">
              <a:lumMod val="75000"/>
            </a:schemeClr>
          </a:solidFill>
        </p:grpSpPr>
        <p:sp>
          <p:nvSpPr>
            <p:cNvPr id="9" name="Chevron 8"/>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204227"/>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Lunch 9 – 12 Options</a:t>
            </a:r>
          </a:p>
        </p:txBody>
      </p:sp>
      <p:sp>
        <p:nvSpPr>
          <p:cNvPr id="3" name="Content Placeholder 2"/>
          <p:cNvSpPr>
            <a:spLocks noGrp="1"/>
          </p:cNvSpPr>
          <p:nvPr>
            <p:ph idx="1"/>
          </p:nvPr>
        </p:nvSpPr>
        <p:spPr>
          <a:xfrm>
            <a:off x="600074" y="1825625"/>
            <a:ext cx="11002645" cy="633095"/>
          </a:xfrm>
        </p:spPr>
        <p:txBody>
          <a:bodyPr>
            <a:normAutofit/>
          </a:bodyPr>
          <a:lstStyle/>
          <a:p>
            <a:pPr marL="0" indent="0">
              <a:buNone/>
            </a:pPr>
            <a:r>
              <a:rPr lang="en-US" sz="3200" dirty="0"/>
              <a:t>Secondary sites grades 9 – 12 will have 6 entrée options everyday </a:t>
            </a:r>
          </a:p>
        </p:txBody>
      </p:sp>
      <p:sp>
        <p:nvSpPr>
          <p:cNvPr id="11" name="Content Placeholder 2"/>
          <p:cNvSpPr txBox="1">
            <a:spLocks/>
          </p:cNvSpPr>
          <p:nvPr/>
        </p:nvSpPr>
        <p:spPr>
          <a:xfrm>
            <a:off x="6047506" y="2621280"/>
            <a:ext cx="5992094" cy="4033520"/>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200" dirty="0"/>
              <a:t>Entrée 1: Burger/hot dog</a:t>
            </a:r>
          </a:p>
          <a:p>
            <a:pPr marL="457200" indent="-457200">
              <a:buFont typeface="Wingdings" panose="05000000000000000000" pitchFamily="2" charset="2"/>
              <a:buChar char="Ø"/>
            </a:pPr>
            <a:r>
              <a:rPr lang="en-US" sz="3200" dirty="0"/>
              <a:t>Entrée 2: Chicken</a:t>
            </a:r>
          </a:p>
          <a:p>
            <a:pPr marL="457200" indent="-457200">
              <a:buFont typeface="Wingdings" panose="05000000000000000000" pitchFamily="2" charset="2"/>
              <a:buChar char="Ø"/>
            </a:pPr>
            <a:r>
              <a:rPr lang="en-US" sz="3200" dirty="0"/>
              <a:t>Entrée 3: Pizza/</a:t>
            </a:r>
            <a:r>
              <a:rPr lang="en-US" sz="3200" dirty="0" err="1"/>
              <a:t>pupusa</a:t>
            </a:r>
            <a:r>
              <a:rPr lang="en-US" sz="3200" dirty="0"/>
              <a:t>/nacho</a:t>
            </a:r>
          </a:p>
          <a:p>
            <a:pPr marL="457200" indent="-457200">
              <a:buFont typeface="Wingdings" panose="05000000000000000000" pitchFamily="2" charset="2"/>
              <a:buChar char="Ø"/>
            </a:pPr>
            <a:r>
              <a:rPr lang="en-US" sz="3200" dirty="0"/>
              <a:t>Entrée 4: Bowl</a:t>
            </a:r>
          </a:p>
          <a:p>
            <a:pPr marL="457200" indent="-457200">
              <a:buFont typeface="Wingdings" panose="05000000000000000000" pitchFamily="2" charset="2"/>
              <a:buChar char="Ø"/>
            </a:pPr>
            <a:r>
              <a:rPr lang="en-US" sz="3200" dirty="0"/>
              <a:t>Entrée 5: Smoothie/sandwich</a:t>
            </a:r>
          </a:p>
          <a:p>
            <a:pPr marL="457200" indent="-457200">
              <a:buFont typeface="Wingdings" panose="05000000000000000000" pitchFamily="2" charset="2"/>
              <a:buChar char="Ø"/>
            </a:pPr>
            <a:r>
              <a:rPr lang="en-US" sz="3200" dirty="0"/>
              <a:t>Entrée 6: Salad </a:t>
            </a:r>
          </a:p>
          <a:p>
            <a:pPr marL="457200" indent="-457200">
              <a:buFont typeface="Wingdings" panose="05000000000000000000" pitchFamily="2" charset="2"/>
              <a:buChar char="Ø"/>
            </a:pPr>
            <a:r>
              <a:rPr lang="en-US" sz="3200" dirty="0"/>
              <a:t>2 vegetable options</a:t>
            </a:r>
          </a:p>
          <a:p>
            <a:pPr marL="457200" indent="-457200">
              <a:buFont typeface="Wingdings" panose="05000000000000000000" pitchFamily="2" charset="2"/>
              <a:buChar char="Ø"/>
            </a:pPr>
            <a:r>
              <a:rPr lang="en-US" sz="3200" dirty="0"/>
              <a:t>2 fruit option: Whole fruit &amp; juice</a:t>
            </a:r>
          </a:p>
          <a:p>
            <a:pPr marL="457200" indent="-457200">
              <a:buFont typeface="Wingdings" panose="05000000000000000000" pitchFamily="2" charset="2"/>
              <a:buChar char="Ø"/>
            </a:pPr>
            <a:r>
              <a:rPr lang="en-US" sz="3200" dirty="0"/>
              <a:t>Milk </a:t>
            </a:r>
          </a:p>
        </p:txBody>
      </p:sp>
      <p:grpSp>
        <p:nvGrpSpPr>
          <p:cNvPr id="12" name="Group 11"/>
          <p:cNvGrpSpPr/>
          <p:nvPr/>
        </p:nvGrpSpPr>
        <p:grpSpPr>
          <a:xfrm>
            <a:off x="965836" y="2458720"/>
            <a:ext cx="4238624" cy="4072584"/>
            <a:chOff x="965836" y="2458720"/>
            <a:chExt cx="4238624" cy="4072584"/>
          </a:xfrm>
        </p:grpSpPr>
        <p:pic>
          <p:nvPicPr>
            <p:cNvPr id="4" name="Picture 3"/>
            <p:cNvPicPr>
              <a:picLocks noChangeAspect="1"/>
            </p:cNvPicPr>
            <p:nvPr/>
          </p:nvPicPr>
          <p:blipFill>
            <a:blip r:embed="rId2"/>
            <a:stretch>
              <a:fillRect/>
            </a:stretch>
          </p:blipFill>
          <p:spPr>
            <a:xfrm>
              <a:off x="965836" y="2458720"/>
              <a:ext cx="4238624" cy="1223967"/>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965836" y="3682687"/>
              <a:ext cx="4238624" cy="2688004"/>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965837" y="6370691"/>
              <a:ext cx="4238623" cy="160613"/>
            </a:xfrm>
            <a:prstGeom prst="rect">
              <a:avLst/>
            </a:prstGeom>
            <a:ln>
              <a:solidFill>
                <a:schemeClr val="tx1"/>
              </a:solidFill>
            </a:ln>
          </p:spPr>
        </p:pic>
      </p:grpSp>
    </p:spTree>
    <p:extLst>
      <p:ext uri="{BB962C8B-B14F-4D97-AF65-F5344CB8AC3E}">
        <p14:creationId xmlns:p14="http://schemas.microsoft.com/office/powerpoint/2010/main" val="124731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0085"/>
            <a:ext cx="11019095" cy="1233918"/>
            <a:chOff x="219919" y="255270"/>
            <a:chExt cx="10544537" cy="1233918"/>
          </a:xfrm>
          <a:solidFill>
            <a:srgbClr val="EB6225"/>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6"/>
            <a:ext cx="10515600" cy="124026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Scratch Cooking</a:t>
            </a:r>
          </a:p>
        </p:txBody>
      </p:sp>
      <p:sp>
        <p:nvSpPr>
          <p:cNvPr id="3" name="Content Placeholder 2"/>
          <p:cNvSpPr>
            <a:spLocks noGrp="1"/>
          </p:cNvSpPr>
          <p:nvPr>
            <p:ph idx="1"/>
          </p:nvPr>
        </p:nvSpPr>
        <p:spPr>
          <a:xfrm>
            <a:off x="503495" y="1825625"/>
            <a:ext cx="10515600" cy="2657475"/>
          </a:xfrm>
        </p:spPr>
        <p:txBody>
          <a:bodyPr>
            <a:normAutofit/>
          </a:bodyPr>
          <a:lstStyle/>
          <a:p>
            <a:pPr marL="0" indent="0">
              <a:buNone/>
            </a:pPr>
            <a:r>
              <a:rPr lang="en-US" sz="3200" dirty="0"/>
              <a:t>Scratch cooking refers to the process of utilizing raw proteins, whole grains, fresh fruits and vegetables to create a meal.</a:t>
            </a:r>
          </a:p>
          <a:p>
            <a:pPr marL="0" indent="0">
              <a:buNone/>
            </a:pPr>
            <a:r>
              <a:rPr lang="en-US" sz="3200" dirty="0"/>
              <a:t>Café LA incorporates a “semi-scratch” cooking method to prepare meals. Semi-scratch cooking is utilizing both raw foods and pre-cooked foods to create a meal. </a:t>
            </a:r>
          </a:p>
        </p:txBody>
      </p:sp>
      <p:sp>
        <p:nvSpPr>
          <p:cNvPr id="4" name="Content Placeholder 2"/>
          <p:cNvSpPr txBox="1">
            <a:spLocks/>
          </p:cNvSpPr>
          <p:nvPr/>
        </p:nvSpPr>
        <p:spPr>
          <a:xfrm>
            <a:off x="1081345" y="4489450"/>
            <a:ext cx="9359900" cy="121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000" dirty="0"/>
              <a:t>Teriyaki bowl (brown rice and chicken)</a:t>
            </a:r>
          </a:p>
          <a:p>
            <a:pPr marL="457200" indent="-457200">
              <a:buFont typeface="Wingdings" panose="05000000000000000000" pitchFamily="2" charset="2"/>
              <a:buChar char="Ø"/>
            </a:pPr>
            <a:r>
              <a:rPr lang="en-US" sz="3000" dirty="0"/>
              <a:t>Caesar salad (fresh salad and chicken)</a:t>
            </a:r>
          </a:p>
        </p:txBody>
      </p:sp>
      <p:pic>
        <p:nvPicPr>
          <p:cNvPr id="1026" name="Picture 2" descr="How to Cook Brown Rice (2 Ways!) - Jessica Gav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48348" y="3926646"/>
            <a:ext cx="2795603" cy="2651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9142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 y="200085"/>
            <a:ext cx="11001374" cy="1233918"/>
            <a:chOff x="219919" y="255270"/>
            <a:chExt cx="10544537" cy="1233918"/>
          </a:xfrm>
          <a:solidFill>
            <a:schemeClr val="accent5">
              <a:lumMod val="75000"/>
            </a:schemeClr>
          </a:solidFill>
        </p:grpSpPr>
        <p:sp>
          <p:nvSpPr>
            <p:cNvPr id="12" name="Chevron 11"/>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200085"/>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Exciting Things To Come</a:t>
            </a:r>
          </a:p>
        </p:txBody>
      </p:sp>
      <p:sp>
        <p:nvSpPr>
          <p:cNvPr id="3" name="Content Placeholder 2"/>
          <p:cNvSpPr>
            <a:spLocks noGrp="1"/>
          </p:cNvSpPr>
          <p:nvPr>
            <p:ph idx="1"/>
          </p:nvPr>
        </p:nvSpPr>
        <p:spPr>
          <a:xfrm>
            <a:off x="600075" y="1847397"/>
            <a:ext cx="10515600" cy="514803"/>
          </a:xfrm>
        </p:spPr>
        <p:txBody>
          <a:bodyPr>
            <a:normAutofit lnSpcReduction="10000"/>
          </a:bodyPr>
          <a:lstStyle/>
          <a:p>
            <a:pPr marL="0" indent="0">
              <a:buNone/>
            </a:pPr>
            <a:r>
              <a:rPr lang="en-US" sz="3200" dirty="0"/>
              <a:t>There are exciting new menu options coming to Café LA. </a:t>
            </a:r>
          </a:p>
        </p:txBody>
      </p:sp>
      <p:sp>
        <p:nvSpPr>
          <p:cNvPr id="8" name="Content Placeholder 2"/>
          <p:cNvSpPr txBox="1">
            <a:spLocks/>
          </p:cNvSpPr>
          <p:nvPr/>
        </p:nvSpPr>
        <p:spPr>
          <a:xfrm>
            <a:off x="942975" y="4943476"/>
            <a:ext cx="10515600" cy="11906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200" dirty="0"/>
              <a:t>New equipment is being considered for our cafeterias. New equipment means new menu options. </a:t>
            </a:r>
          </a:p>
        </p:txBody>
      </p:sp>
      <p:sp>
        <p:nvSpPr>
          <p:cNvPr id="9" name="Content Placeholder 2"/>
          <p:cNvSpPr txBox="1">
            <a:spLocks/>
          </p:cNvSpPr>
          <p:nvPr/>
        </p:nvSpPr>
        <p:spPr>
          <a:xfrm>
            <a:off x="942975" y="2447926"/>
            <a:ext cx="10515600" cy="2495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Wingdings" panose="05000000000000000000" pitchFamily="2" charset="2"/>
              <a:buChar char="Ø"/>
            </a:pPr>
            <a:r>
              <a:rPr lang="en-US" sz="3200" dirty="0"/>
              <a:t>Café LA introduced immersion blenders for smoothies at high schools. Smoothies will soon be rolled out to middle schools this year</a:t>
            </a:r>
          </a:p>
          <a:p>
            <a:pPr marL="457200" indent="-457200">
              <a:buFont typeface="Wingdings" panose="05000000000000000000" pitchFamily="2" charset="2"/>
              <a:buChar char="Ø"/>
            </a:pPr>
            <a:r>
              <a:rPr lang="en-US" sz="3200" dirty="0"/>
              <a:t>A variety of new options will be available for our students during breakfast and lunch</a:t>
            </a:r>
          </a:p>
        </p:txBody>
      </p:sp>
    </p:spTree>
    <p:extLst>
      <p:ext uri="{BB962C8B-B14F-4D97-AF65-F5344CB8AC3E}">
        <p14:creationId xmlns:p14="http://schemas.microsoft.com/office/powerpoint/2010/main" val="23221998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 y="200085"/>
            <a:ext cx="11001374" cy="1233918"/>
            <a:chOff x="219919" y="255270"/>
            <a:chExt cx="10544537" cy="1233918"/>
          </a:xfrm>
          <a:solidFill>
            <a:schemeClr val="accent5">
              <a:lumMod val="75000"/>
            </a:schemeClr>
          </a:solidFill>
        </p:grpSpPr>
        <p:sp>
          <p:nvSpPr>
            <p:cNvPr id="12" name="Chevron 11"/>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200085"/>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Excited For Café LA</a:t>
            </a:r>
          </a:p>
        </p:txBody>
      </p:sp>
      <p:sp>
        <p:nvSpPr>
          <p:cNvPr id="3" name="Content Placeholder 2"/>
          <p:cNvSpPr>
            <a:spLocks noGrp="1"/>
          </p:cNvSpPr>
          <p:nvPr>
            <p:ph idx="1"/>
          </p:nvPr>
        </p:nvSpPr>
        <p:spPr>
          <a:xfrm>
            <a:off x="485776" y="1901825"/>
            <a:ext cx="3378653" cy="4194175"/>
          </a:xfrm>
        </p:spPr>
        <p:txBody>
          <a:bodyPr>
            <a:normAutofit/>
          </a:bodyPr>
          <a:lstStyle/>
          <a:p>
            <a:pPr marL="0" indent="0">
              <a:buNone/>
            </a:pPr>
            <a:r>
              <a:rPr lang="en-US" sz="3200" dirty="0"/>
              <a:t>We have plenty of great managers and workers who are passionate about the work they do everyday in our cafeterias. </a:t>
            </a:r>
          </a:p>
          <a:p>
            <a:pPr marL="0" indent="0">
              <a:buNone/>
            </a:pPr>
            <a:r>
              <a:rPr lang="en-US" sz="3200" dirty="0"/>
              <a:t>Let’s listen to a few of our managers.</a:t>
            </a:r>
          </a:p>
        </p:txBody>
      </p:sp>
      <p:pic>
        <p:nvPicPr>
          <p:cNvPr id="6" name="Testimonia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25074" y="1901825"/>
            <a:ext cx="8027469" cy="4515451"/>
          </a:xfrm>
          <a:prstGeom prst="rect">
            <a:avLst/>
          </a:prstGeom>
        </p:spPr>
      </p:pic>
    </p:spTree>
    <p:extLst>
      <p:ext uri="{BB962C8B-B14F-4D97-AF65-F5344CB8AC3E}">
        <p14:creationId xmlns:p14="http://schemas.microsoft.com/office/powerpoint/2010/main" val="32864418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 y="200085"/>
            <a:ext cx="11001374" cy="1233918"/>
            <a:chOff x="219919" y="255270"/>
            <a:chExt cx="10544537" cy="1233918"/>
          </a:xfrm>
          <a:solidFill>
            <a:schemeClr val="accent5">
              <a:lumMod val="75000"/>
            </a:schemeClr>
          </a:solidFill>
        </p:grpSpPr>
        <p:sp>
          <p:nvSpPr>
            <p:cNvPr id="12" name="Chevron 11"/>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85776" y="200085"/>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Share Your Excitement!</a:t>
            </a:r>
          </a:p>
        </p:txBody>
      </p:sp>
      <p:sp>
        <p:nvSpPr>
          <p:cNvPr id="3" name="Content Placeholder 2"/>
          <p:cNvSpPr>
            <a:spLocks noGrp="1"/>
          </p:cNvSpPr>
          <p:nvPr>
            <p:ph idx="1"/>
          </p:nvPr>
        </p:nvSpPr>
        <p:spPr>
          <a:xfrm>
            <a:off x="485776" y="1901825"/>
            <a:ext cx="10515600" cy="2174875"/>
          </a:xfrm>
        </p:spPr>
        <p:txBody>
          <a:bodyPr>
            <a:normAutofit/>
          </a:bodyPr>
          <a:lstStyle/>
          <a:p>
            <a:pPr marL="0" indent="0">
              <a:buNone/>
            </a:pPr>
            <a:r>
              <a:rPr lang="en-US" sz="3200" dirty="0"/>
              <a:t>We love to hear from our food service managers who are making Café LA a great part of our students day.</a:t>
            </a:r>
          </a:p>
          <a:p>
            <a:pPr marL="0" indent="0">
              <a:buNone/>
            </a:pPr>
            <a:r>
              <a:rPr lang="en-US" sz="3200" dirty="0"/>
              <a:t>Share your stories and cafeteria team pictures with Selina at </a:t>
            </a:r>
            <a:r>
              <a:rPr lang="en-US" sz="3200" dirty="0">
                <a:hlinkClick r:id="rId2"/>
              </a:rPr>
              <a:t>Selina.Gordian@lausd.net</a:t>
            </a:r>
            <a:r>
              <a:rPr lang="en-US" sz="3200" dirty="0"/>
              <a:t> We hope to hear from you.</a:t>
            </a:r>
          </a:p>
        </p:txBody>
      </p:sp>
      <p:sp>
        <p:nvSpPr>
          <p:cNvPr id="8" name="Content Placeholder 2"/>
          <p:cNvSpPr txBox="1">
            <a:spLocks/>
          </p:cNvSpPr>
          <p:nvPr/>
        </p:nvSpPr>
        <p:spPr>
          <a:xfrm>
            <a:off x="4686302" y="4762400"/>
            <a:ext cx="2771774" cy="8223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b="1" dirty="0"/>
              <a:t>Thank You!</a:t>
            </a:r>
          </a:p>
        </p:txBody>
      </p:sp>
      <p:pic>
        <p:nvPicPr>
          <p:cNvPr id="1028" name="Picture 4" descr="Happy Face Sticker by Emoji for iOS &amp; Android | GIPHY | Animated emoticons,  Animated emojis, Emoticons emoji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383605">
            <a:off x="7766140" y="3769974"/>
            <a:ext cx="3054350" cy="3054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ST AND HAVE TO | Baamboozl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814819">
            <a:off x="1294330" y="3724988"/>
            <a:ext cx="3144322" cy="3144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943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368" y="1647568"/>
            <a:ext cx="5461686" cy="4306918"/>
          </a:xfrm>
          <a:prstGeom prst="rect">
            <a:avLst/>
          </a:prstGeom>
          <a:gradFill flip="none" rotWithShape="1">
            <a:gsLst>
              <a:gs pos="0">
                <a:schemeClr val="accent6">
                  <a:lumMod val="60000"/>
                  <a:lumOff val="40000"/>
                  <a:tint val="66000"/>
                  <a:satMod val="160000"/>
                  <a:alpha val="59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17403" y="1647568"/>
            <a:ext cx="5667632" cy="4306918"/>
          </a:xfrm>
          <a:prstGeom prst="rect">
            <a:avLst/>
          </a:prstGeom>
          <a:gradFill flip="none" rotWithShape="1">
            <a:gsLst>
              <a:gs pos="0">
                <a:srgbClr val="FBBD5D">
                  <a:tint val="66000"/>
                  <a:satMod val="160000"/>
                  <a:alpha val="51000"/>
                </a:srgbClr>
              </a:gs>
              <a:gs pos="50000">
                <a:srgbClr val="FBBD5D">
                  <a:tint val="44500"/>
                  <a:satMod val="160000"/>
                </a:srgbClr>
              </a:gs>
              <a:gs pos="100000">
                <a:srgbClr val="FBBD5D">
                  <a:tint val="23500"/>
                  <a:satMod val="160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0" y="200085"/>
            <a:ext cx="11287125" cy="1233918"/>
            <a:chOff x="219919" y="255270"/>
            <a:chExt cx="10544537" cy="1233918"/>
          </a:xfrm>
          <a:solidFill>
            <a:srgbClr val="EB6225"/>
          </a:solidFill>
        </p:grpSpPr>
        <p:sp>
          <p:nvSpPr>
            <p:cNvPr id="9" name="Chevron 8"/>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5"/>
            <a:ext cx="10515600" cy="1325563"/>
          </a:xfrm>
        </p:spPr>
        <p:txBody>
          <a:bodyPr>
            <a:normAutofit/>
          </a:bodyPr>
          <a:lstStyle/>
          <a:p>
            <a:r>
              <a:rPr lang="en-US" sz="4000" b="1" dirty="0">
                <a:solidFill>
                  <a:schemeClr val="bg1"/>
                </a:solidFill>
                <a:latin typeface="Microsoft JhengHei UI" panose="020B0604030504040204" pitchFamily="34" charset="-120"/>
                <a:ea typeface="Microsoft JhengHei UI" panose="020B0604030504040204" pitchFamily="34" charset="-120"/>
              </a:rPr>
              <a:t>Benefits &amp; Challenges of Scratch Cooking</a:t>
            </a:r>
          </a:p>
        </p:txBody>
      </p:sp>
      <p:sp>
        <p:nvSpPr>
          <p:cNvPr id="3" name="Content Placeholder 2"/>
          <p:cNvSpPr>
            <a:spLocks noGrp="1"/>
          </p:cNvSpPr>
          <p:nvPr>
            <p:ph idx="1"/>
          </p:nvPr>
        </p:nvSpPr>
        <p:spPr>
          <a:xfrm>
            <a:off x="503495" y="2445664"/>
            <a:ext cx="5386559" cy="3508822"/>
          </a:xfrm>
        </p:spPr>
        <p:txBody>
          <a:bodyPr>
            <a:normAutofit/>
          </a:bodyPr>
          <a:lstStyle/>
          <a:p>
            <a:pPr marL="0" indent="0">
              <a:buNone/>
            </a:pPr>
            <a:r>
              <a:rPr lang="en-US" sz="3000" dirty="0"/>
              <a:t>Scratch cooking leads to food that taste better. When food has not been previously cooked and frozen, there is more flavor still held in the food. Cooking from scratch also brings out the chef in us all!</a:t>
            </a:r>
          </a:p>
        </p:txBody>
      </p:sp>
      <p:sp>
        <p:nvSpPr>
          <p:cNvPr id="5" name="Content Placeholder 2"/>
          <p:cNvSpPr txBox="1">
            <a:spLocks/>
          </p:cNvSpPr>
          <p:nvPr/>
        </p:nvSpPr>
        <p:spPr>
          <a:xfrm>
            <a:off x="6254135" y="2445664"/>
            <a:ext cx="5394168" cy="22154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dirty="0"/>
              <a:t>Scratch cooking can require more prep time and not always cost effective. Because food is from a raw state, cooking times can also be extended.</a:t>
            </a:r>
          </a:p>
        </p:txBody>
      </p:sp>
      <p:sp>
        <p:nvSpPr>
          <p:cNvPr id="6" name="Content Placeholder 2"/>
          <p:cNvSpPr txBox="1">
            <a:spLocks/>
          </p:cNvSpPr>
          <p:nvPr/>
        </p:nvSpPr>
        <p:spPr>
          <a:xfrm>
            <a:off x="660400" y="1860420"/>
            <a:ext cx="4511675" cy="5242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BENEFIT</a:t>
            </a:r>
          </a:p>
        </p:txBody>
      </p:sp>
      <p:sp>
        <p:nvSpPr>
          <p:cNvPr id="7" name="Content Placeholder 2"/>
          <p:cNvSpPr txBox="1">
            <a:spLocks/>
          </p:cNvSpPr>
          <p:nvPr/>
        </p:nvSpPr>
        <p:spPr>
          <a:xfrm>
            <a:off x="6496636" y="1910200"/>
            <a:ext cx="4909165" cy="5242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t>CHALLENGE</a:t>
            </a:r>
          </a:p>
        </p:txBody>
      </p:sp>
    </p:spTree>
    <p:extLst>
      <p:ext uri="{BB962C8B-B14F-4D97-AF65-F5344CB8AC3E}">
        <p14:creationId xmlns:p14="http://schemas.microsoft.com/office/powerpoint/2010/main" val="1233208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00085"/>
            <a:ext cx="11019095" cy="1233918"/>
            <a:chOff x="219919" y="255270"/>
            <a:chExt cx="10544537" cy="1233918"/>
          </a:xfrm>
          <a:solidFill>
            <a:srgbClr val="EB6225"/>
          </a:solidFill>
        </p:grpSpPr>
        <p:sp>
          <p:nvSpPr>
            <p:cNvPr id="5" name="Chevron 4"/>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5"/>
            <a:ext cx="10515600" cy="1325563"/>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Batch Cooking</a:t>
            </a:r>
          </a:p>
        </p:txBody>
      </p:sp>
      <p:sp>
        <p:nvSpPr>
          <p:cNvPr id="3" name="Content Placeholder 2"/>
          <p:cNvSpPr>
            <a:spLocks noGrp="1"/>
          </p:cNvSpPr>
          <p:nvPr>
            <p:ph idx="1"/>
          </p:nvPr>
        </p:nvSpPr>
        <p:spPr>
          <a:xfrm>
            <a:off x="503495" y="1882775"/>
            <a:ext cx="6655841" cy="4632325"/>
          </a:xfrm>
        </p:spPr>
        <p:txBody>
          <a:bodyPr>
            <a:normAutofit/>
          </a:bodyPr>
          <a:lstStyle/>
          <a:p>
            <a:pPr marL="0" indent="0">
              <a:buNone/>
            </a:pPr>
            <a:r>
              <a:rPr lang="en-US" sz="3200" dirty="0"/>
              <a:t>Batch cooking is a method of preparing food in small batches as needed throughout the serving period. </a:t>
            </a:r>
          </a:p>
          <a:p>
            <a:pPr marL="0" indent="0">
              <a:buNone/>
            </a:pPr>
            <a:r>
              <a:rPr lang="en-US" sz="3200" dirty="0"/>
              <a:t>Batch cooking can be accomplished with both raw ingredients and precooked ingredients.</a:t>
            </a:r>
          </a:p>
          <a:p>
            <a:pPr marL="0" indent="0">
              <a:buNone/>
            </a:pPr>
            <a:r>
              <a:rPr lang="en-US" sz="3200" dirty="0"/>
              <a:t>Batch cooking is also referred to as, “Just-in-Time” cooking. </a:t>
            </a:r>
          </a:p>
        </p:txBody>
      </p:sp>
      <p:pic>
        <p:nvPicPr>
          <p:cNvPr id="2050" name="Picture 2" descr="New law allows LAUSD – and rest of state's schools – to donate uneaten food  – Daily News"/>
          <p:cNvPicPr>
            <a:picLocks noChangeAspect="1" noChangeArrowheads="1"/>
          </p:cNvPicPr>
          <p:nvPr/>
        </p:nvPicPr>
        <p:blipFill rotWithShape="1">
          <a:blip r:embed="rId2">
            <a:extLst>
              <a:ext uri="{28A0092B-C50C-407E-A947-70E740481C1C}">
                <a14:useLocalDpi xmlns:a14="http://schemas.microsoft.com/office/drawing/2010/main" val="0"/>
              </a:ext>
            </a:extLst>
          </a:blip>
          <a:srcRect l="27589" r="14962"/>
          <a:stretch/>
        </p:blipFill>
        <p:spPr bwMode="auto">
          <a:xfrm>
            <a:off x="7554190" y="2034307"/>
            <a:ext cx="3868612" cy="4480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402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00085"/>
            <a:ext cx="11019095" cy="1233918"/>
            <a:chOff x="219919" y="255270"/>
            <a:chExt cx="10544537" cy="1233918"/>
          </a:xfrm>
          <a:solidFill>
            <a:srgbClr val="EB6225"/>
          </a:solidFill>
        </p:grpSpPr>
        <p:sp>
          <p:nvSpPr>
            <p:cNvPr id="6" name="Chevron 5"/>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28625" y="200086"/>
            <a:ext cx="10515600" cy="1233918"/>
          </a:xfrm>
        </p:spPr>
        <p:txBody>
          <a:bodyPr>
            <a:normAutofit/>
          </a:bodyPr>
          <a:lstStyle/>
          <a:p>
            <a:r>
              <a:rPr lang="en-US" b="1" dirty="0">
                <a:solidFill>
                  <a:schemeClr val="bg1"/>
                </a:solidFill>
                <a:latin typeface="Microsoft JhengHei UI" panose="020B0604030504040204" pitchFamily="34" charset="-120"/>
                <a:ea typeface="Microsoft JhengHei UI" panose="020B0604030504040204" pitchFamily="34" charset="-120"/>
              </a:rPr>
              <a:t>Benefits of Batch Cooking</a:t>
            </a:r>
          </a:p>
        </p:txBody>
      </p:sp>
      <p:sp>
        <p:nvSpPr>
          <p:cNvPr id="3" name="Content Placeholder 2"/>
          <p:cNvSpPr>
            <a:spLocks noGrp="1"/>
          </p:cNvSpPr>
          <p:nvPr>
            <p:ph idx="1"/>
          </p:nvPr>
        </p:nvSpPr>
        <p:spPr>
          <a:xfrm>
            <a:off x="431529" y="1845368"/>
            <a:ext cx="10587566" cy="1223534"/>
          </a:xfrm>
        </p:spPr>
        <p:txBody>
          <a:bodyPr>
            <a:normAutofit/>
          </a:bodyPr>
          <a:lstStyle/>
          <a:p>
            <a:pPr marL="0" indent="0">
              <a:buNone/>
            </a:pPr>
            <a:r>
              <a:rPr lang="en-US" sz="3200" dirty="0"/>
              <a:t>Batch cooking reduces the amount of time food is held at holding temperatures.</a:t>
            </a:r>
          </a:p>
        </p:txBody>
      </p:sp>
      <p:sp>
        <p:nvSpPr>
          <p:cNvPr id="8" name="Content Placeholder 2"/>
          <p:cNvSpPr txBox="1">
            <a:spLocks/>
          </p:cNvSpPr>
          <p:nvPr/>
        </p:nvSpPr>
        <p:spPr>
          <a:xfrm>
            <a:off x="886882" y="2980166"/>
            <a:ext cx="5285318" cy="27971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 indent="-365760">
              <a:buFont typeface="Wingdings" panose="05000000000000000000" pitchFamily="2" charset="2"/>
              <a:buChar char="Ø"/>
            </a:pPr>
            <a:r>
              <a:rPr lang="en-US" sz="3000" dirty="0"/>
              <a:t>Promotes freshly cooked food</a:t>
            </a:r>
          </a:p>
          <a:p>
            <a:pPr marL="365760" indent="-365760">
              <a:buFont typeface="Wingdings" panose="05000000000000000000" pitchFamily="2" charset="2"/>
              <a:buChar char="Ø"/>
            </a:pPr>
            <a:r>
              <a:rPr lang="en-US" sz="3000" dirty="0"/>
              <a:t>Preserves food quality</a:t>
            </a:r>
          </a:p>
          <a:p>
            <a:pPr marL="365760" indent="-365760">
              <a:buFont typeface="Wingdings" panose="05000000000000000000" pitchFamily="2" charset="2"/>
              <a:buChar char="Ø"/>
            </a:pPr>
            <a:r>
              <a:rPr lang="en-US" sz="3000" dirty="0"/>
              <a:t>Reduces food costs and product waste</a:t>
            </a:r>
          </a:p>
        </p:txBody>
      </p:sp>
      <p:pic>
        <p:nvPicPr>
          <p:cNvPr id="3078" name="Picture 6" descr="How to Steam Vegetables Without a Steamer - Steamer Basket Hack"/>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6476999" y="2785774"/>
            <a:ext cx="5435651" cy="3698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951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053490" y="2844799"/>
            <a:ext cx="5461686" cy="3780584"/>
          </a:xfrm>
          <a:prstGeom prst="rect">
            <a:avLst/>
          </a:prstGeom>
          <a:gradFill flip="none" rotWithShape="1">
            <a:gsLst>
              <a:gs pos="0">
                <a:schemeClr val="accent6">
                  <a:lumMod val="60000"/>
                  <a:lumOff val="40000"/>
                  <a:tint val="66000"/>
                  <a:satMod val="160000"/>
                  <a:alpha val="59000"/>
                </a:schemeClr>
              </a:gs>
              <a:gs pos="50000">
                <a:schemeClr val="accent6">
                  <a:lumMod val="60000"/>
                  <a:lumOff val="40000"/>
                  <a:tint val="44500"/>
                  <a:satMod val="160000"/>
                </a:schemeClr>
              </a:gs>
              <a:gs pos="100000">
                <a:schemeClr val="accent6">
                  <a:lumMod val="60000"/>
                  <a:lumOff val="40000"/>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30890" y="2844799"/>
            <a:ext cx="5461686" cy="3780584"/>
          </a:xfrm>
          <a:prstGeom prst="rect">
            <a:avLst/>
          </a:prstGeom>
          <a:gradFill flip="none" rotWithShape="1">
            <a:gsLst>
              <a:gs pos="0">
                <a:schemeClr val="accent1">
                  <a:lumMod val="60000"/>
                  <a:lumOff val="40000"/>
                  <a:alpha val="58000"/>
                </a:schemeClr>
              </a:gs>
              <a:gs pos="100000">
                <a:schemeClr val="accent1">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0" y="200085"/>
            <a:ext cx="11019095" cy="1233918"/>
            <a:chOff x="219919" y="255270"/>
            <a:chExt cx="10544537" cy="1233918"/>
          </a:xfrm>
          <a:solidFill>
            <a:srgbClr val="EB6225"/>
          </a:solidFill>
        </p:grpSpPr>
        <p:sp>
          <p:nvSpPr>
            <p:cNvPr id="10" name="Chevron 9"/>
            <p:cNvSpPr/>
            <p:nvPr/>
          </p:nvSpPr>
          <p:spPr>
            <a:xfrm flipH="1">
              <a:off x="9942653" y="255270"/>
              <a:ext cx="821803" cy="1233918"/>
            </a:xfrm>
            <a:prstGeom prst="chevron">
              <a:avLst>
                <a:gd name="adj" fmla="val 4859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p:cNvSpPr/>
            <p:nvPr/>
          </p:nvSpPr>
          <p:spPr>
            <a:xfrm>
              <a:off x="219919" y="255270"/>
              <a:ext cx="10133635" cy="12339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503495" y="200085"/>
            <a:ext cx="10515600" cy="1233918"/>
          </a:xfrm>
        </p:spPr>
        <p:txBody>
          <a:bodyPr/>
          <a:lstStyle/>
          <a:p>
            <a:r>
              <a:rPr lang="en-US" b="1" dirty="0">
                <a:solidFill>
                  <a:schemeClr val="bg1"/>
                </a:solidFill>
                <a:latin typeface="Microsoft JhengHei UI" panose="020B0604030504040204" pitchFamily="34" charset="-120"/>
                <a:ea typeface="Microsoft JhengHei UI" panose="020B0604030504040204" pitchFamily="34" charset="-120"/>
              </a:rPr>
              <a:t>Food Quality &amp; Waste Reduction</a:t>
            </a:r>
          </a:p>
        </p:txBody>
      </p:sp>
      <p:sp>
        <p:nvSpPr>
          <p:cNvPr id="3" name="Content Placeholder 2"/>
          <p:cNvSpPr>
            <a:spLocks noGrp="1"/>
          </p:cNvSpPr>
          <p:nvPr>
            <p:ph idx="1"/>
          </p:nvPr>
        </p:nvSpPr>
        <p:spPr>
          <a:xfrm>
            <a:off x="503494" y="1825624"/>
            <a:ext cx="10621705" cy="1019175"/>
          </a:xfrm>
        </p:spPr>
        <p:txBody>
          <a:bodyPr>
            <a:noAutofit/>
          </a:bodyPr>
          <a:lstStyle/>
          <a:p>
            <a:pPr marL="0" indent="0">
              <a:buNone/>
            </a:pPr>
            <a:r>
              <a:rPr lang="en-US" sz="3200" dirty="0"/>
              <a:t>Batch cooking protects the quality of prepared food and reduces waste. </a:t>
            </a:r>
          </a:p>
        </p:txBody>
      </p:sp>
      <p:sp>
        <p:nvSpPr>
          <p:cNvPr id="4" name="Content Placeholder 2"/>
          <p:cNvSpPr txBox="1">
            <a:spLocks/>
          </p:cNvSpPr>
          <p:nvPr/>
        </p:nvSpPr>
        <p:spPr>
          <a:xfrm>
            <a:off x="503495" y="3632690"/>
            <a:ext cx="5026448" cy="25868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600"/>
              </a:spcBef>
              <a:buNone/>
            </a:pPr>
            <a:r>
              <a:rPr lang="en-US" sz="3000" dirty="0"/>
              <a:t>Cooking food in small batches allows for a higher nutrient content and a fresher tasting product. As a bonus, food looks fresher and better!</a:t>
            </a:r>
          </a:p>
        </p:txBody>
      </p:sp>
      <p:sp>
        <p:nvSpPr>
          <p:cNvPr id="5" name="Content Placeholder 2"/>
          <p:cNvSpPr txBox="1">
            <a:spLocks/>
          </p:cNvSpPr>
          <p:nvPr/>
        </p:nvSpPr>
        <p:spPr>
          <a:xfrm>
            <a:off x="6344557" y="3018680"/>
            <a:ext cx="4879552" cy="511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t>Reduced Waste</a:t>
            </a:r>
          </a:p>
        </p:txBody>
      </p:sp>
      <p:sp>
        <p:nvSpPr>
          <p:cNvPr id="7" name="Content Placeholder 2"/>
          <p:cNvSpPr txBox="1">
            <a:spLocks/>
          </p:cNvSpPr>
          <p:nvPr/>
        </p:nvSpPr>
        <p:spPr>
          <a:xfrm>
            <a:off x="6257967" y="3632690"/>
            <a:ext cx="5057733" cy="29926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600"/>
              </a:spcBef>
              <a:buNone/>
            </a:pPr>
            <a:r>
              <a:rPr lang="en-US" sz="3000" dirty="0"/>
              <a:t>Staff has the ability to scale back or increase the amount of food prepared if they find that a particular food item is not as popular or more popular as anticipated. </a:t>
            </a:r>
          </a:p>
        </p:txBody>
      </p:sp>
      <p:sp>
        <p:nvSpPr>
          <p:cNvPr id="8" name="Content Placeholder 2"/>
          <p:cNvSpPr txBox="1">
            <a:spLocks/>
          </p:cNvSpPr>
          <p:nvPr/>
        </p:nvSpPr>
        <p:spPr>
          <a:xfrm>
            <a:off x="587829" y="3018681"/>
            <a:ext cx="4550228" cy="5111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t>Food Quality</a:t>
            </a:r>
            <a:endParaRPr lang="en-US" sz="900" b="1" dirty="0"/>
          </a:p>
        </p:txBody>
      </p:sp>
    </p:spTree>
    <p:extLst>
      <p:ext uri="{BB962C8B-B14F-4D97-AF65-F5344CB8AC3E}">
        <p14:creationId xmlns:p14="http://schemas.microsoft.com/office/powerpoint/2010/main" val="571560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5" ma:contentTypeDescription="Create a new document." ma:contentTypeScope="" ma:versionID="eee16c4b0a70e0305c26db6321992320">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1385811ed7e0e77f498314b8be9c91f1"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ED7906F-9231-4AFD-86CC-FD858D7EC5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754A94-0D21-43AF-80B1-8D3B984C53AC}">
  <ds:schemaRefs>
    <ds:schemaRef ds:uri="http://schemas.microsoft.com/sharepoint/v3/contenttype/forms"/>
  </ds:schemaRefs>
</ds:datastoreItem>
</file>

<file path=customXml/itemProps3.xml><?xml version="1.0" encoding="utf-8"?>
<ds:datastoreItem xmlns:ds="http://schemas.openxmlformats.org/officeDocument/2006/customXml" ds:itemID="{574722A1-9550-4137-AF78-069A10592EE1}">
  <ds:schemaRefs>
    <ds:schemaRef ds:uri="b523212d-ee6b-416a-b870-f85da76adb72"/>
    <ds:schemaRef ds:uri="8bf10d84-95c4-446b-a6dc-317de1800774"/>
    <ds:schemaRef ds:uri="http://purl.org/dc/terms/"/>
    <ds:schemaRef ds:uri="http://schemas.openxmlformats.org/package/2006/metadata/core-properties"/>
    <ds:schemaRef ds:uri="http://schemas.microsoft.com/office/2006/documentManagement/types"/>
    <ds:schemaRef ds:uri="http://purl.org/dc/elements/1.1/"/>
    <ds:schemaRef ds:uri="http://www.w3.org/XML/1998/namespace"/>
    <ds:schemaRef ds:uri="http://schemas.microsoft.com/office/infopath/2007/PartnerControls"/>
    <ds:schemaRef ds:uri="a038a585-4f1b-4b82-9716-f9d38f63b763"/>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4358</TotalTime>
  <Words>2906</Words>
  <Application>Microsoft Office PowerPoint</Application>
  <PresentationFormat>Widescreen</PresentationFormat>
  <Paragraphs>351</Paragraphs>
  <Slides>52</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Microsoft JhengHei</vt:lpstr>
      <vt:lpstr>Microsoft JhengHei UI</vt:lpstr>
      <vt:lpstr>Arial</vt:lpstr>
      <vt:lpstr>Calibri</vt:lpstr>
      <vt:lpstr>Calibri Light</vt:lpstr>
      <vt:lpstr>Wingdings</vt:lpstr>
      <vt:lpstr>Wingdings 2</vt:lpstr>
      <vt:lpstr>Office Theme</vt:lpstr>
      <vt:lpstr>Scratch</vt:lpstr>
      <vt:lpstr>Activity Worksheet Print Out</vt:lpstr>
      <vt:lpstr>Food Services Goal </vt:lpstr>
      <vt:lpstr>Focus on Food Preparation</vt:lpstr>
      <vt:lpstr>Scratch Cooking</vt:lpstr>
      <vt:lpstr>Benefits &amp; Challenges of Scratch Cooking</vt:lpstr>
      <vt:lpstr>Batch Cooking</vt:lpstr>
      <vt:lpstr>Benefits of Batch Cooking</vt:lpstr>
      <vt:lpstr>Food Quality &amp; Waste Reduction</vt:lpstr>
      <vt:lpstr>Batch Cooking vs Hot/Cold Holding</vt:lpstr>
      <vt:lpstr>Batch Cooking vs Hot/Cold Holding</vt:lpstr>
      <vt:lpstr>Hot Holding Cabinet</vt:lpstr>
      <vt:lpstr>Just-In-Time Preparation </vt:lpstr>
      <vt:lpstr>Just-In-Time Preparation Schedule </vt:lpstr>
      <vt:lpstr>Just-In-Time Scenario</vt:lpstr>
      <vt:lpstr>Just-In-Time Practice Worksheet</vt:lpstr>
      <vt:lpstr>Just-In-Time Practice Worksheet</vt:lpstr>
      <vt:lpstr>Just-In-Time Practice Worksheet</vt:lpstr>
      <vt:lpstr>Café LA Gold Standard</vt:lpstr>
      <vt:lpstr>Quality Standards</vt:lpstr>
      <vt:lpstr>Food Characteristics</vt:lpstr>
      <vt:lpstr>Compromised Food Characteristics </vt:lpstr>
      <vt:lpstr>Food Appeal</vt:lpstr>
      <vt:lpstr>Service Area Appeal</vt:lpstr>
      <vt:lpstr>Working With Food</vt:lpstr>
      <vt:lpstr>Kitchen Basics</vt:lpstr>
      <vt:lpstr>Safe Knife Handling</vt:lpstr>
      <vt:lpstr>Handling Hot Pots and Pans</vt:lpstr>
      <vt:lpstr>Advanced Food Preparation</vt:lpstr>
      <vt:lpstr>Assembly Line Production Method</vt:lpstr>
      <vt:lpstr>Assembly Line Scenario</vt:lpstr>
      <vt:lpstr>Caesar Salad Assembly Line</vt:lpstr>
      <vt:lpstr>PowerPoint Presentation</vt:lpstr>
      <vt:lpstr>PowerPoint Presentation</vt:lpstr>
      <vt:lpstr>PowerPoint Presentation</vt:lpstr>
      <vt:lpstr>Following Recipes</vt:lpstr>
      <vt:lpstr>Simple Recipe</vt:lpstr>
      <vt:lpstr>Complex Recipe</vt:lpstr>
      <vt:lpstr>Recipe Cooking Temp’s &amp; Times</vt:lpstr>
      <vt:lpstr>Recipe Review Activity</vt:lpstr>
      <vt:lpstr>Recipe Review</vt:lpstr>
      <vt:lpstr>Oven Buzzer Responsibility</vt:lpstr>
      <vt:lpstr>Resource Waste</vt:lpstr>
      <vt:lpstr>Customer Focus</vt:lpstr>
      <vt:lpstr>Response to Feedback</vt:lpstr>
      <vt:lpstr>BIC Breakfast Options</vt:lpstr>
      <vt:lpstr>Lunch K – 5 Options</vt:lpstr>
      <vt:lpstr>Lunch 6 – 8 Options</vt:lpstr>
      <vt:lpstr>Lunch 9 – 12 Options</vt:lpstr>
      <vt:lpstr>Exciting Things To Come</vt:lpstr>
      <vt:lpstr>Excited For Café LA</vt:lpstr>
      <vt:lpstr>Share Your Excitement!</vt:lpstr>
    </vt:vector>
  </TitlesOfParts>
  <Company>W10 1903 X64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Uribe, Anthony</dc:creator>
  <cp:lastModifiedBy>Chaney, Genea</cp:lastModifiedBy>
  <cp:revision>376</cp:revision>
  <dcterms:created xsi:type="dcterms:W3CDTF">2022-06-23T17:15:19Z</dcterms:created>
  <dcterms:modified xsi:type="dcterms:W3CDTF">2024-10-22T18:13:21Z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